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44"/>
  </p:notesMasterIdLst>
  <p:handoutMasterIdLst>
    <p:handoutMasterId r:id="rId45"/>
  </p:handoutMasterIdLst>
  <p:sldIdLst>
    <p:sldId id="256" r:id="rId3"/>
    <p:sldId id="380" r:id="rId4"/>
    <p:sldId id="373" r:id="rId5"/>
    <p:sldId id="438" r:id="rId6"/>
    <p:sldId id="487" r:id="rId7"/>
    <p:sldId id="464" r:id="rId8"/>
    <p:sldId id="474" r:id="rId9"/>
    <p:sldId id="459" r:id="rId10"/>
    <p:sldId id="465" r:id="rId11"/>
    <p:sldId id="477" r:id="rId12"/>
    <p:sldId id="478" r:id="rId13"/>
    <p:sldId id="445" r:id="rId14"/>
    <p:sldId id="475" r:id="rId15"/>
    <p:sldId id="479" r:id="rId16"/>
    <p:sldId id="455" r:id="rId17"/>
    <p:sldId id="480" r:id="rId18"/>
    <p:sldId id="463" r:id="rId19"/>
    <p:sldId id="460" r:id="rId20"/>
    <p:sldId id="491" r:id="rId21"/>
    <p:sldId id="466" r:id="rId22"/>
    <p:sldId id="488" r:id="rId23"/>
    <p:sldId id="467" r:id="rId24"/>
    <p:sldId id="468" r:id="rId25"/>
    <p:sldId id="469" r:id="rId26"/>
    <p:sldId id="470" r:id="rId27"/>
    <p:sldId id="471" r:id="rId28"/>
    <p:sldId id="472" r:id="rId29"/>
    <p:sldId id="473" r:id="rId30"/>
    <p:sldId id="486" r:id="rId31"/>
    <p:sldId id="456" r:id="rId32"/>
    <p:sldId id="457" r:id="rId33"/>
    <p:sldId id="461" r:id="rId34"/>
    <p:sldId id="462" r:id="rId35"/>
    <p:sldId id="482" r:id="rId36"/>
    <p:sldId id="481" r:id="rId37"/>
    <p:sldId id="483" r:id="rId38"/>
    <p:sldId id="484" r:id="rId39"/>
    <p:sldId id="489" r:id="rId40"/>
    <p:sldId id="490" r:id="rId41"/>
    <p:sldId id="347" r:id="rId42"/>
    <p:sldId id="34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9" autoAdjust="0"/>
    <p:restoredTop sz="94660"/>
  </p:normalViewPr>
  <p:slideViewPr>
    <p:cSldViewPr snapToGrid="0">
      <p:cViewPr>
        <p:scale>
          <a:sx n="120" d="100"/>
          <a:sy n="120" d="100"/>
        </p:scale>
        <p:origin x="232" y="272"/>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AA3570-B70D-4A9F-9B63-1659E97590CB}" type="datetime1">
              <a:rPr lang="en-GB" smtClean="0"/>
              <a:t>10/11/2019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1338F-B435-4DF6-9AE3-7F65274EBD0A}" type="datetime1">
              <a:rPr lang="en-GB" smtClean="0"/>
              <a:t>10/11/2019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0D7E851C-70F9-4D76-BF3E-4E54C77E096E}" type="datetime1">
              <a:rPr lang="en-GB" smtClean="0"/>
              <a:t>10/11/2019</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272540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E251E9-812E-4854-B6DD-3E1C329A13AA}" type="slidenum">
              <a:rPr lang="en-GB" smtClean="0"/>
              <a:t>29</a:t>
            </a:fld>
            <a:endParaRPr lang="en-GB"/>
          </a:p>
        </p:txBody>
      </p:sp>
    </p:spTree>
    <p:extLst>
      <p:ext uri="{BB962C8B-B14F-4D97-AF65-F5344CB8AC3E}">
        <p14:creationId xmlns:p14="http://schemas.microsoft.com/office/powerpoint/2010/main" val="384742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70CC3F-F4F0-46BB-A868-7CB1CC7F36E9}" type="datetime1">
              <a:rPr lang="en-US" smtClean="0"/>
              <a:t>11/10/19</a:t>
            </a:fld>
            <a:endParaRPr lang="en-US" dirty="0"/>
          </a:p>
        </p:txBody>
      </p:sp>
      <p:sp>
        <p:nvSpPr>
          <p:cNvPr id="5" name="Footer Placeholder 4"/>
          <p:cNvSpPr>
            <a:spLocks noGrp="1"/>
          </p:cNvSpPr>
          <p:nvPr>
            <p:ph type="ftr" sz="quarter" idx="11"/>
          </p:nvPr>
        </p:nvSpPr>
        <p:spPr/>
        <p:txBody>
          <a:bodyPr/>
          <a:lstStyle/>
          <a:p>
            <a:r>
              <a:rPr lang="fi-FI"/>
              <a:t>NTUA G. Bakas, I. Papakrivopoulos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B24137-F447-45C5-ADDB-1DEE88B977EB}" type="datetime1">
              <a:rPr lang="en-US" smtClean="0"/>
              <a:t>11/10/19</a:t>
            </a:fld>
            <a:endParaRPr lang="en-US" dirty="0"/>
          </a:p>
        </p:txBody>
      </p:sp>
      <p:sp>
        <p:nvSpPr>
          <p:cNvPr id="5" name="Footer Placeholder 4"/>
          <p:cNvSpPr>
            <a:spLocks noGrp="1"/>
          </p:cNvSpPr>
          <p:nvPr>
            <p:ph type="ftr" sz="quarter" idx="11"/>
          </p:nvPr>
        </p:nvSpPr>
        <p:spPr/>
        <p:txBody>
          <a:bodyPr/>
          <a:lstStyle/>
          <a:p>
            <a:r>
              <a:rPr lang="fi-FI"/>
              <a:t>NTUA G. Bakas, I. Papakrivopoulos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452AD9-823E-445A-8840-DE1BA1407B0F}" type="datetime1">
              <a:rPr lang="en-US" smtClean="0"/>
              <a:t>11/10/19</a:t>
            </a:fld>
            <a:endParaRPr lang="en-US" dirty="0"/>
          </a:p>
        </p:txBody>
      </p:sp>
      <p:sp>
        <p:nvSpPr>
          <p:cNvPr id="5" name="Footer Placeholder 4"/>
          <p:cNvSpPr>
            <a:spLocks noGrp="1"/>
          </p:cNvSpPr>
          <p:nvPr>
            <p:ph type="ftr" sz="quarter" idx="11"/>
          </p:nvPr>
        </p:nvSpPr>
        <p:spPr/>
        <p:txBody>
          <a:bodyPr/>
          <a:lstStyle/>
          <a:p>
            <a:r>
              <a:rPr lang="fi-FI"/>
              <a:t>NTUA G. Bakas, I. Papakrivopoulos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D34335A-3586-434F-9D39-96B67E9D14E2}" type="datetime1">
              <a:rPr lang="en-US" smtClean="0"/>
              <a:t>11/10/19</a:t>
            </a:fld>
            <a:endParaRPr lang="en-GB"/>
          </a:p>
        </p:txBody>
      </p:sp>
      <p:sp>
        <p:nvSpPr>
          <p:cNvPr id="5" name="Footer Placeholder 4"/>
          <p:cNvSpPr>
            <a:spLocks noGrp="1"/>
          </p:cNvSpPr>
          <p:nvPr>
            <p:ph type="ftr" sz="quarter" idx="11"/>
          </p:nvPr>
        </p:nvSpPr>
        <p:spPr/>
        <p:txBody>
          <a:bodyPr/>
          <a:lstStyle/>
          <a:p>
            <a:r>
              <a:rPr lang="fi-FI"/>
              <a:t>NTUA G. Bakas, I. Papakrivopoulos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8A3CDD1-24B3-4A83-94EC-BCABDEEF598E}" type="datetime1">
              <a:rPr lang="en-US" smtClean="0"/>
              <a:t>11/10/19</a:t>
            </a:fld>
            <a:endParaRPr lang="en-GB"/>
          </a:p>
        </p:txBody>
      </p:sp>
      <p:sp>
        <p:nvSpPr>
          <p:cNvPr id="5" name="Footer Placeholder 4"/>
          <p:cNvSpPr>
            <a:spLocks noGrp="1"/>
          </p:cNvSpPr>
          <p:nvPr>
            <p:ph type="ftr" sz="quarter" idx="11"/>
          </p:nvPr>
        </p:nvSpPr>
        <p:spPr/>
        <p:txBody>
          <a:bodyPr/>
          <a:lstStyle/>
          <a:p>
            <a:r>
              <a:rPr lang="fi-FI"/>
              <a:t>NTUA G. Bakas, I. Papakrivopoulos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98D5C6-59D9-4809-8643-02288EDFD862}" type="datetime1">
              <a:rPr lang="en-US" smtClean="0"/>
              <a:t>11/10/19</a:t>
            </a:fld>
            <a:endParaRPr lang="en-GB"/>
          </a:p>
        </p:txBody>
      </p:sp>
      <p:sp>
        <p:nvSpPr>
          <p:cNvPr id="5" name="Footer Placeholder 4"/>
          <p:cNvSpPr>
            <a:spLocks noGrp="1"/>
          </p:cNvSpPr>
          <p:nvPr>
            <p:ph type="ftr" sz="quarter" idx="11"/>
          </p:nvPr>
        </p:nvSpPr>
        <p:spPr/>
        <p:txBody>
          <a:bodyPr/>
          <a:lstStyle/>
          <a:p>
            <a:r>
              <a:rPr lang="fi-FI"/>
              <a:t>NTUA G. Bakas, I. Papakrivopoulos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8C49333-08CE-4959-8B20-6FFDB2AD2CE3}" type="datetime1">
              <a:rPr lang="en-US" smtClean="0"/>
              <a:t>11/10/19</a:t>
            </a:fld>
            <a:endParaRPr lang="en-GB"/>
          </a:p>
        </p:txBody>
      </p:sp>
      <p:sp>
        <p:nvSpPr>
          <p:cNvPr id="6" name="Footer Placeholder 5"/>
          <p:cNvSpPr>
            <a:spLocks noGrp="1"/>
          </p:cNvSpPr>
          <p:nvPr>
            <p:ph type="ftr" sz="quarter" idx="11"/>
          </p:nvPr>
        </p:nvSpPr>
        <p:spPr/>
        <p:txBody>
          <a:bodyPr/>
          <a:lstStyle/>
          <a:p>
            <a:r>
              <a:rPr lang="fi-FI"/>
              <a:t>NTUA G. Bakas, I. Papakrivopoulos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0244BB5-59A9-43D2-B40B-9C4DD1D9E810}" type="datetime1">
              <a:rPr lang="en-US" smtClean="0"/>
              <a:t>11/10/19</a:t>
            </a:fld>
            <a:endParaRPr lang="en-GB"/>
          </a:p>
        </p:txBody>
      </p:sp>
      <p:sp>
        <p:nvSpPr>
          <p:cNvPr id="8" name="Footer Placeholder 7"/>
          <p:cNvSpPr>
            <a:spLocks noGrp="1"/>
          </p:cNvSpPr>
          <p:nvPr>
            <p:ph type="ftr" sz="quarter" idx="11"/>
          </p:nvPr>
        </p:nvSpPr>
        <p:spPr/>
        <p:txBody>
          <a:bodyPr/>
          <a:lstStyle/>
          <a:p>
            <a:r>
              <a:rPr lang="fi-FI"/>
              <a:t>NTUA G. Bakas, I. Papakrivopoulos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52C7BD1-B5E6-431A-949E-151D673733DD}" type="datetime1">
              <a:rPr lang="en-US" smtClean="0"/>
              <a:t>11/10/19</a:t>
            </a:fld>
            <a:endParaRPr lang="en-GB"/>
          </a:p>
        </p:txBody>
      </p:sp>
      <p:sp>
        <p:nvSpPr>
          <p:cNvPr id="4" name="Footer Placeholder 3"/>
          <p:cNvSpPr>
            <a:spLocks noGrp="1"/>
          </p:cNvSpPr>
          <p:nvPr>
            <p:ph type="ftr" sz="quarter" idx="11"/>
          </p:nvPr>
        </p:nvSpPr>
        <p:spPr/>
        <p:txBody>
          <a:bodyPr/>
          <a:lstStyle/>
          <a:p>
            <a:r>
              <a:rPr lang="fi-FI"/>
              <a:t>NTUA G. Bakas, I. Papakrivopoulos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3ACACC-B893-415F-8470-0AF677E741A8}" type="datetime1">
              <a:rPr lang="en-US" smtClean="0"/>
              <a:t>11/10/19</a:t>
            </a:fld>
            <a:endParaRPr lang="en-GB"/>
          </a:p>
        </p:txBody>
      </p:sp>
      <p:sp>
        <p:nvSpPr>
          <p:cNvPr id="3" name="Footer Placeholder 2"/>
          <p:cNvSpPr>
            <a:spLocks noGrp="1"/>
          </p:cNvSpPr>
          <p:nvPr>
            <p:ph type="ftr" sz="quarter" idx="11"/>
          </p:nvPr>
        </p:nvSpPr>
        <p:spPr/>
        <p:txBody>
          <a:bodyPr/>
          <a:lstStyle/>
          <a:p>
            <a:r>
              <a:rPr lang="fi-FI"/>
              <a:t>NTUA G. Bakas, I. Papakrivopoulos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C1EBAD-8585-4EAE-9D47-B8800D8018AA}" type="datetime1">
              <a:rPr lang="en-US" smtClean="0"/>
              <a:t>11/10/19</a:t>
            </a:fld>
            <a:endParaRPr lang="en-GB"/>
          </a:p>
        </p:txBody>
      </p:sp>
      <p:sp>
        <p:nvSpPr>
          <p:cNvPr id="6" name="Footer Placeholder 5"/>
          <p:cNvSpPr>
            <a:spLocks noGrp="1"/>
          </p:cNvSpPr>
          <p:nvPr>
            <p:ph type="ftr" sz="quarter" idx="11"/>
          </p:nvPr>
        </p:nvSpPr>
        <p:spPr/>
        <p:txBody>
          <a:bodyPr/>
          <a:lstStyle/>
          <a:p>
            <a:r>
              <a:rPr lang="fi-FI"/>
              <a:t>NTUA G. Bakas, I. Papakrivopoulos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FDFAE3-A6AC-47F4-9F09-6BE9C0C0FB13}" type="datetime1">
              <a:rPr lang="en-US" smtClean="0"/>
              <a:t>11/10/19</a:t>
            </a:fld>
            <a:endParaRPr lang="en-US" dirty="0"/>
          </a:p>
        </p:txBody>
      </p:sp>
      <p:sp>
        <p:nvSpPr>
          <p:cNvPr id="9" name="Footer Placeholder 8"/>
          <p:cNvSpPr>
            <a:spLocks noGrp="1"/>
          </p:cNvSpPr>
          <p:nvPr>
            <p:ph type="ftr" sz="quarter" idx="11"/>
          </p:nvPr>
        </p:nvSpPr>
        <p:spPr/>
        <p:txBody>
          <a:bodyPr/>
          <a:lstStyle/>
          <a:p>
            <a:r>
              <a:rPr lang="fi-FI"/>
              <a:t>NTUA G. Bakas, I. Papakrivopoulos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US" dirty="0"/>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64BBFAD-599D-4F86-B35F-B5DD90EE8D1C}" type="datetime1">
              <a:rPr lang="en-US" smtClean="0"/>
              <a:t>11/10/19</a:t>
            </a:fld>
            <a:endParaRPr lang="en-GB"/>
          </a:p>
        </p:txBody>
      </p:sp>
      <p:sp>
        <p:nvSpPr>
          <p:cNvPr id="6" name="Footer Placeholder 5"/>
          <p:cNvSpPr>
            <a:spLocks noGrp="1"/>
          </p:cNvSpPr>
          <p:nvPr>
            <p:ph type="ftr" sz="quarter" idx="11"/>
          </p:nvPr>
        </p:nvSpPr>
        <p:spPr/>
        <p:txBody>
          <a:bodyPr/>
          <a:lstStyle/>
          <a:p>
            <a:r>
              <a:rPr lang="fi-FI"/>
              <a:t>NTUA G. Bakas, I. Papakrivopoulos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9A4C386-343A-4915-B90D-A61E2789050B}" type="datetime1">
              <a:rPr lang="en-US" smtClean="0"/>
              <a:t>11/10/19</a:t>
            </a:fld>
            <a:endParaRPr lang="en-GB"/>
          </a:p>
        </p:txBody>
      </p:sp>
      <p:sp>
        <p:nvSpPr>
          <p:cNvPr id="5" name="Footer Placeholder 4"/>
          <p:cNvSpPr>
            <a:spLocks noGrp="1"/>
          </p:cNvSpPr>
          <p:nvPr>
            <p:ph type="ftr" sz="quarter" idx="11"/>
          </p:nvPr>
        </p:nvSpPr>
        <p:spPr/>
        <p:txBody>
          <a:bodyPr/>
          <a:lstStyle/>
          <a:p>
            <a:r>
              <a:rPr lang="fi-FI"/>
              <a:t>NTUA G. Bakas, I. Papakrivopoulos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8633DEC-0070-4E4F-9FB5-5650E1E5BE04}" type="datetime1">
              <a:rPr lang="en-US" smtClean="0"/>
              <a:t>11/10/19</a:t>
            </a:fld>
            <a:endParaRPr lang="en-GB"/>
          </a:p>
        </p:txBody>
      </p:sp>
      <p:sp>
        <p:nvSpPr>
          <p:cNvPr id="5" name="Footer Placeholder 4"/>
          <p:cNvSpPr>
            <a:spLocks noGrp="1"/>
          </p:cNvSpPr>
          <p:nvPr>
            <p:ph type="ftr" sz="quarter" idx="11"/>
          </p:nvPr>
        </p:nvSpPr>
        <p:spPr/>
        <p:txBody>
          <a:bodyPr/>
          <a:lstStyle/>
          <a:p>
            <a:r>
              <a:rPr lang="fi-FI"/>
              <a:t>NTUA G. Bakas, I. Papakrivopoulos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CEB96-F060-4BD0-A319-7DDBAD2330C7}" type="datetime1">
              <a:rPr lang="en-US" smtClean="0"/>
              <a:t>11/10/19</a:t>
            </a:fld>
            <a:endParaRPr lang="en-US" dirty="0"/>
          </a:p>
        </p:txBody>
      </p:sp>
      <p:sp>
        <p:nvSpPr>
          <p:cNvPr id="5" name="Footer Placeholder 4"/>
          <p:cNvSpPr>
            <a:spLocks noGrp="1"/>
          </p:cNvSpPr>
          <p:nvPr>
            <p:ph type="ftr" sz="quarter" idx="11"/>
          </p:nvPr>
        </p:nvSpPr>
        <p:spPr/>
        <p:txBody>
          <a:bodyPr/>
          <a:lstStyle/>
          <a:p>
            <a:r>
              <a:rPr lang="fi-FI"/>
              <a:t>NTUA G. Bakas, I. Papakrivopoulos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4EC976-2A06-42F2-83D5-727A07C4432D}" type="datetime1">
              <a:rPr lang="en-US" smtClean="0"/>
              <a:t>11/10/19</a:t>
            </a:fld>
            <a:endParaRPr lang="en-US" dirty="0"/>
          </a:p>
        </p:txBody>
      </p:sp>
      <p:sp>
        <p:nvSpPr>
          <p:cNvPr id="6" name="Footer Placeholder 5"/>
          <p:cNvSpPr>
            <a:spLocks noGrp="1"/>
          </p:cNvSpPr>
          <p:nvPr>
            <p:ph type="ftr" sz="quarter" idx="11"/>
          </p:nvPr>
        </p:nvSpPr>
        <p:spPr/>
        <p:txBody>
          <a:bodyPr/>
          <a:lstStyle/>
          <a:p>
            <a:r>
              <a:rPr lang="fi-FI"/>
              <a:t>NTUA G. Bakas, I. Papakrivopoulos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A39BAF-3515-4BA9-8721-0FD7C068E6CE}" type="datetime1">
              <a:rPr lang="en-US" smtClean="0"/>
              <a:t>11/10/19</a:t>
            </a:fld>
            <a:endParaRPr lang="en-US" dirty="0"/>
          </a:p>
        </p:txBody>
      </p:sp>
      <p:sp>
        <p:nvSpPr>
          <p:cNvPr id="8" name="Footer Placeholder 7"/>
          <p:cNvSpPr>
            <a:spLocks noGrp="1"/>
          </p:cNvSpPr>
          <p:nvPr>
            <p:ph type="ftr" sz="quarter" idx="11"/>
          </p:nvPr>
        </p:nvSpPr>
        <p:spPr/>
        <p:txBody>
          <a:bodyPr/>
          <a:lstStyle/>
          <a:p>
            <a:r>
              <a:rPr lang="fi-FI"/>
              <a:t>NTUA G. Bakas, I. Papakrivopoulos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D7B019-E4B6-436B-9882-A2B77EE70AF1}" type="datetime1">
              <a:rPr lang="en-US" smtClean="0"/>
              <a:t>11/10/19</a:t>
            </a:fld>
            <a:endParaRPr lang="en-US" dirty="0"/>
          </a:p>
        </p:txBody>
      </p:sp>
      <p:sp>
        <p:nvSpPr>
          <p:cNvPr id="4" name="Footer Placeholder 3"/>
          <p:cNvSpPr>
            <a:spLocks noGrp="1"/>
          </p:cNvSpPr>
          <p:nvPr>
            <p:ph type="ftr" sz="quarter" idx="11"/>
          </p:nvPr>
        </p:nvSpPr>
        <p:spPr/>
        <p:txBody>
          <a:bodyPr/>
          <a:lstStyle/>
          <a:p>
            <a:r>
              <a:rPr lang="fi-FI"/>
              <a:t>NTUA G. Bakas, I. Papakrivopoulos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1BE9073-E7C2-4887-95DE-832592E46858}" type="datetime1">
              <a:rPr lang="en-US" smtClean="0"/>
              <a:t>11/10/19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 I. Papakrivopoulos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278086" y="87284"/>
            <a:ext cx="7727196" cy="6217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0392B4E-FEAF-42BF-8CB0-15FC260E7913}" type="datetime1">
              <a:rPr lang="en-US" smtClean="0"/>
              <a:t>11/10/19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 I. Papakrivopoulos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72BCF8B-3E8E-431D-82BE-9E44782EED80}" type="datetime1">
              <a:rPr lang="en-US" smtClean="0"/>
              <a:t>11/10/19</a:t>
            </a:fld>
            <a:endParaRPr lang="en-US" dirty="0"/>
          </a:p>
        </p:txBody>
      </p:sp>
      <p:sp>
        <p:nvSpPr>
          <p:cNvPr id="6" name="Footer Placeholder 5"/>
          <p:cNvSpPr>
            <a:spLocks noGrp="1"/>
          </p:cNvSpPr>
          <p:nvPr>
            <p:ph type="ftr" sz="quarter" idx="11"/>
          </p:nvPr>
        </p:nvSpPr>
        <p:spPr/>
        <p:txBody>
          <a:bodyPr/>
          <a:lstStyle/>
          <a:p>
            <a:r>
              <a:rPr lang="fi-FI"/>
              <a:t>NTUA G. Bakas, I. Papakrivopoulos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36859CF-2FA5-4ECD-B70A-458D3733E031}" type="datetime1">
              <a:rPr lang="en-US" smtClean="0"/>
              <a:t>11/10/19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 I. Papakrivopoulos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C0037-87E8-4271-BAB8-7377F3CDBABC}" type="datetime1">
              <a:rPr lang="en-US" smtClean="0"/>
              <a:t>11/10/19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 I. Papakrivopoulos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7.xml"/><Relationship Id="rId4" Type="http://schemas.openxmlformats.org/officeDocument/2006/relationships/image" Target="../media/image51.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image" Target="../media/image55.emf"/><Relationship Id="rId1" Type="http://schemas.openxmlformats.org/officeDocument/2006/relationships/slideLayout" Target="../slideLayouts/slideLayout7.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61.emf"/><Relationship Id="rId1" Type="http://schemas.openxmlformats.org/officeDocument/2006/relationships/slideLayout" Target="../slideLayouts/slideLayout7.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7.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34.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image" Target="../media/image72.emf"/><Relationship Id="rId1" Type="http://schemas.openxmlformats.org/officeDocument/2006/relationships/slideLayout" Target="../slideLayouts/slideLayout7.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3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7.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36.x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image" Target="../media/image83.emf"/><Relationship Id="rId1" Type="http://schemas.openxmlformats.org/officeDocument/2006/relationships/slideLayout" Target="../slideLayouts/slideLayout7.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3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7.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6.emf"/><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1"/>
            <a:ext cx="10058400" cy="2409496"/>
          </a:xfrm>
        </p:spPr>
        <p:txBody>
          <a:bodyPr anchor="t">
            <a:noAutofit/>
          </a:bodyPr>
          <a:lstStyle/>
          <a:p>
            <a:pPr algn="ctr"/>
            <a:br>
              <a:rPr lang="en-US" sz="4400" dirty="0"/>
            </a:br>
            <a:r>
              <a:rPr lang="en-US" sz="4400" dirty="0"/>
              <a:t>Status Report</a:t>
            </a:r>
            <a:br>
              <a:rPr lang="en-US" sz="4400" dirty="0"/>
            </a:br>
            <a:r>
              <a:rPr lang="en-US" sz="4400" dirty="0"/>
              <a:t>Mass Fit and </a:t>
            </a:r>
            <a:r>
              <a:rPr lang="en-US" sz="4400" dirty="0" err="1"/>
              <a:t>bTagging</a:t>
            </a:r>
            <a:r>
              <a:rPr lang="en-US" sz="4400" dirty="0"/>
              <a:t> Efficiency </a:t>
            </a:r>
            <a:br>
              <a:rPr lang="en-US" sz="4400" dirty="0"/>
            </a:br>
            <a:r>
              <a:rPr lang="en-US" sz="4400" dirty="0"/>
              <a:t>(2016 and 2017)</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233287" y="2761861"/>
            <a:ext cx="9914709" cy="369332"/>
          </a:xfrm>
          <a:prstGeom prst="rect">
            <a:avLst/>
          </a:prstGeom>
          <a:noFill/>
        </p:spPr>
        <p:txBody>
          <a:bodyPr wrap="square" rtlCol="0">
            <a:spAutoFit/>
          </a:bodyPr>
          <a:lstStyle/>
          <a:p>
            <a:pPr algn="ctr"/>
            <a:r>
              <a:rPr lang="en-US" u="sng" dirty="0"/>
              <a:t>George </a:t>
            </a:r>
            <a:r>
              <a:rPr lang="en-US" u="sng" dirty="0" err="1"/>
              <a:t>Bakas</a:t>
            </a:r>
            <a:r>
              <a:rPr lang="en-US" dirty="0"/>
              <a:t>, </a:t>
            </a:r>
            <a:r>
              <a:rPr lang="en-US" dirty="0" err="1"/>
              <a:t>K.Kousouris</a:t>
            </a:r>
            <a:r>
              <a:rPr lang="en-US" dirty="0"/>
              <a:t>, </a:t>
            </a:r>
            <a:r>
              <a:rPr lang="en-US" dirty="0" err="1"/>
              <a:t>Ioannis</a:t>
            </a:r>
            <a:r>
              <a:rPr lang="en-US" dirty="0"/>
              <a:t> </a:t>
            </a:r>
            <a:r>
              <a:rPr lang="en-US" dirty="0" err="1"/>
              <a:t>Papakrivopoulos</a:t>
            </a:r>
            <a:endParaRPr lang="en-US" dirty="0"/>
          </a:p>
        </p:txBody>
      </p:sp>
    </p:spTree>
    <p:extLst>
      <p:ext uri="{BB962C8B-B14F-4D97-AF65-F5344CB8AC3E}">
        <p14:creationId xmlns:p14="http://schemas.microsoft.com/office/powerpoint/2010/main" val="237678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Efficiency, Acceptance for </a:t>
            </a:r>
            <a:r>
              <a:rPr lang="el-GR" sz="2800" u="sng" dirty="0"/>
              <a:t>χ</a:t>
            </a:r>
            <a:endParaRPr lang="en-US" sz="2800" u="sng" dirty="0"/>
          </a:p>
          <a:p>
            <a:endParaRPr lang="en-US" sz="2800" u="sng" dirty="0"/>
          </a:p>
          <a:p>
            <a:endParaRPr lang="en-US" sz="2800" u="sng" dirty="0"/>
          </a:p>
        </p:txBody>
      </p:sp>
      <p:pic>
        <p:nvPicPr>
          <p:cNvPr id="5" name="Picture 4">
            <a:extLst>
              <a:ext uri="{FF2B5EF4-FFF2-40B4-BE49-F238E27FC236}">
                <a16:creationId xmlns:a16="http://schemas.microsoft.com/office/drawing/2014/main" id="{02EB2D09-8AC3-2E49-B5F7-E7E00DA3B608}"/>
              </a:ext>
            </a:extLst>
          </p:cNvPr>
          <p:cNvPicPr>
            <a:picLocks noChangeAspect="1"/>
          </p:cNvPicPr>
          <p:nvPr/>
        </p:nvPicPr>
        <p:blipFill>
          <a:blip r:embed="rId2"/>
          <a:stretch>
            <a:fillRect/>
          </a:stretch>
        </p:blipFill>
        <p:spPr>
          <a:xfrm rot="5400000">
            <a:off x="6499020" y="236722"/>
            <a:ext cx="5041265" cy="6120765"/>
          </a:xfrm>
          <a:prstGeom prst="rect">
            <a:avLst/>
          </a:prstGeom>
        </p:spPr>
      </p:pic>
      <p:pic>
        <p:nvPicPr>
          <p:cNvPr id="9" name="Picture 8">
            <a:extLst>
              <a:ext uri="{FF2B5EF4-FFF2-40B4-BE49-F238E27FC236}">
                <a16:creationId xmlns:a16="http://schemas.microsoft.com/office/drawing/2014/main" id="{45300CFF-7B92-5B4E-B79E-2910DEA5A28E}"/>
              </a:ext>
            </a:extLst>
          </p:cNvPr>
          <p:cNvPicPr>
            <a:picLocks noChangeAspect="1"/>
          </p:cNvPicPr>
          <p:nvPr/>
        </p:nvPicPr>
        <p:blipFill>
          <a:blip r:embed="rId3"/>
          <a:stretch>
            <a:fillRect/>
          </a:stretch>
        </p:blipFill>
        <p:spPr>
          <a:xfrm rot="5400000">
            <a:off x="651715" y="236722"/>
            <a:ext cx="5041265" cy="6120765"/>
          </a:xfrm>
          <a:prstGeom prst="rect">
            <a:avLst/>
          </a:prstGeom>
        </p:spPr>
      </p:pic>
    </p:spTree>
    <p:extLst>
      <p:ext uri="{BB962C8B-B14F-4D97-AF65-F5344CB8AC3E}">
        <p14:creationId xmlns:p14="http://schemas.microsoft.com/office/powerpoint/2010/main" val="58557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Efficiency, Acceptance for |cos(</a:t>
            </a:r>
            <a:r>
              <a:rPr lang="el-GR" sz="2800" u="sng" dirty="0"/>
              <a:t>θ*)|</a:t>
            </a:r>
            <a:endParaRPr lang="en-US" sz="2800" u="sng" dirty="0"/>
          </a:p>
          <a:p>
            <a:endParaRPr lang="en-US" sz="2800" u="sng" dirty="0"/>
          </a:p>
          <a:p>
            <a:endParaRPr lang="en-US" sz="2800" u="sng" dirty="0"/>
          </a:p>
        </p:txBody>
      </p:sp>
      <p:sp>
        <p:nvSpPr>
          <p:cNvPr id="6" name="Rectangle 5"/>
          <p:cNvSpPr/>
          <p:nvPr/>
        </p:nvSpPr>
        <p:spPr>
          <a:xfrm>
            <a:off x="1783080" y="1001839"/>
            <a:ext cx="585216" cy="296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34263" y="1001839"/>
            <a:ext cx="585216" cy="296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E1DE0C90-AD40-DC41-84A8-B5273138A15E}"/>
              </a:ext>
            </a:extLst>
          </p:cNvPr>
          <p:cNvPicPr>
            <a:picLocks noChangeAspect="1"/>
          </p:cNvPicPr>
          <p:nvPr/>
        </p:nvPicPr>
        <p:blipFill>
          <a:blip r:embed="rId2"/>
          <a:stretch>
            <a:fillRect/>
          </a:stretch>
        </p:blipFill>
        <p:spPr>
          <a:xfrm rot="5400000">
            <a:off x="6487257" y="236722"/>
            <a:ext cx="5041265" cy="6120765"/>
          </a:xfrm>
          <a:prstGeom prst="rect">
            <a:avLst/>
          </a:prstGeom>
        </p:spPr>
      </p:pic>
      <p:pic>
        <p:nvPicPr>
          <p:cNvPr id="21" name="Picture 20">
            <a:extLst>
              <a:ext uri="{FF2B5EF4-FFF2-40B4-BE49-F238E27FC236}">
                <a16:creationId xmlns:a16="http://schemas.microsoft.com/office/drawing/2014/main" id="{9A49185C-4B63-8249-BADF-EFB2C7B6B6EE}"/>
              </a:ext>
            </a:extLst>
          </p:cNvPr>
          <p:cNvPicPr>
            <a:picLocks noChangeAspect="1"/>
          </p:cNvPicPr>
          <p:nvPr/>
        </p:nvPicPr>
        <p:blipFill>
          <a:blip r:embed="rId3"/>
          <a:stretch>
            <a:fillRect/>
          </a:stretch>
        </p:blipFill>
        <p:spPr>
          <a:xfrm rot="5400000">
            <a:off x="539750" y="236722"/>
            <a:ext cx="5041265" cy="6120765"/>
          </a:xfrm>
          <a:prstGeom prst="rect">
            <a:avLst/>
          </a:prstGeom>
        </p:spPr>
      </p:pic>
    </p:spTree>
    <p:extLst>
      <p:ext uri="{BB962C8B-B14F-4D97-AF65-F5344CB8AC3E}">
        <p14:creationId xmlns:p14="http://schemas.microsoft.com/office/powerpoint/2010/main" val="34427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a:t>
            </a:r>
            <a:r>
              <a:rPr lang="en-US" sz="2800" u="sng" dirty="0"/>
              <a:t>jetPt0</a:t>
            </a:r>
          </a:p>
          <a:p>
            <a:endParaRPr lang="en-US" sz="2800" u="sng" dirty="0"/>
          </a:p>
          <a:p>
            <a:endParaRPr lang="en-US" sz="2800" u="sng" dirty="0"/>
          </a:p>
        </p:txBody>
      </p:sp>
      <p:sp>
        <p:nvSpPr>
          <p:cNvPr id="14" name="TextBox 13"/>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5" name="TextBox 14"/>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6" name="TextBox 15"/>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18" name="Picture 17">
            <a:extLst>
              <a:ext uri="{FF2B5EF4-FFF2-40B4-BE49-F238E27FC236}">
                <a16:creationId xmlns:a16="http://schemas.microsoft.com/office/drawing/2014/main" id="{F083A01C-6BBE-FA49-98D3-60E37D17A973}"/>
              </a:ext>
            </a:extLst>
          </p:cNvPr>
          <p:cNvPicPr>
            <a:picLocks noChangeAspect="1"/>
          </p:cNvPicPr>
          <p:nvPr/>
        </p:nvPicPr>
        <p:blipFill>
          <a:blip r:embed="rId2"/>
          <a:stretch>
            <a:fillRect/>
          </a:stretch>
        </p:blipFill>
        <p:spPr>
          <a:xfrm>
            <a:off x="4008954" y="1468970"/>
            <a:ext cx="3989070" cy="3280410"/>
          </a:xfrm>
          <a:prstGeom prst="rect">
            <a:avLst/>
          </a:prstGeom>
        </p:spPr>
      </p:pic>
      <p:pic>
        <p:nvPicPr>
          <p:cNvPr id="19" name="Picture 18">
            <a:extLst>
              <a:ext uri="{FF2B5EF4-FFF2-40B4-BE49-F238E27FC236}">
                <a16:creationId xmlns:a16="http://schemas.microsoft.com/office/drawing/2014/main" id="{C6A11016-6F4F-7F4F-A3DE-3F59F96B9537}"/>
              </a:ext>
            </a:extLst>
          </p:cNvPr>
          <p:cNvPicPr>
            <a:picLocks noChangeAspect="1"/>
          </p:cNvPicPr>
          <p:nvPr/>
        </p:nvPicPr>
        <p:blipFill>
          <a:blip r:embed="rId3"/>
          <a:stretch>
            <a:fillRect/>
          </a:stretch>
        </p:blipFill>
        <p:spPr>
          <a:xfrm>
            <a:off x="8134812" y="1468970"/>
            <a:ext cx="3989070" cy="3280410"/>
          </a:xfrm>
          <a:prstGeom prst="rect">
            <a:avLst/>
          </a:prstGeom>
        </p:spPr>
      </p:pic>
      <p:pic>
        <p:nvPicPr>
          <p:cNvPr id="4" name="Picture 3">
            <a:extLst>
              <a:ext uri="{FF2B5EF4-FFF2-40B4-BE49-F238E27FC236}">
                <a16:creationId xmlns:a16="http://schemas.microsoft.com/office/drawing/2014/main" id="{2D5BEB2A-2E29-DB4E-BC76-3A1AC8161AFF}"/>
              </a:ext>
            </a:extLst>
          </p:cNvPr>
          <p:cNvPicPr>
            <a:picLocks noChangeAspect="1"/>
          </p:cNvPicPr>
          <p:nvPr/>
        </p:nvPicPr>
        <p:blipFill>
          <a:blip r:embed="rId4"/>
          <a:stretch>
            <a:fillRect/>
          </a:stretch>
        </p:blipFill>
        <p:spPr>
          <a:xfrm>
            <a:off x="19884" y="1468970"/>
            <a:ext cx="3989070" cy="3280410"/>
          </a:xfrm>
          <a:prstGeom prst="rect">
            <a:avLst/>
          </a:prstGeom>
        </p:spPr>
      </p:pic>
    </p:spTree>
    <p:extLst>
      <p:ext uri="{BB962C8B-B14F-4D97-AF65-F5344CB8AC3E}">
        <p14:creationId xmlns:p14="http://schemas.microsoft.com/office/powerpoint/2010/main" val="3250763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jetPt0</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5291"/>
            <a:ext cx="4188524" cy="34384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227" y="1375291"/>
            <a:ext cx="4188524" cy="34384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476" y="1375291"/>
            <a:ext cx="4188524" cy="3438430"/>
          </a:xfrm>
          <a:prstGeom prst="rect">
            <a:avLst/>
          </a:prstGeom>
        </p:spPr>
      </p:pic>
      <p:sp>
        <p:nvSpPr>
          <p:cNvPr id="11" name="TextBox 10"/>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2" name="TextBox 11"/>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3" name="TextBox 12"/>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
        <p:nvSpPr>
          <p:cNvPr id="14" name="Rectangle 13"/>
          <p:cNvSpPr/>
          <p:nvPr/>
        </p:nvSpPr>
        <p:spPr>
          <a:xfrm>
            <a:off x="7011579" y="243583"/>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Straight Connector 14"/>
          <p:cNvCxnSpPr/>
          <p:nvPr/>
        </p:nvCxnSpPr>
        <p:spPr>
          <a:xfrm>
            <a:off x="7086223" y="373205"/>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093998" y="777532"/>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63165" y="243584"/>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18" name="TextBox 17"/>
          <p:cNvSpPr txBox="1"/>
          <p:nvPr/>
        </p:nvSpPr>
        <p:spPr>
          <a:xfrm>
            <a:off x="7663166" y="629729"/>
            <a:ext cx="1576872" cy="246221"/>
          </a:xfrm>
          <a:prstGeom prst="rect">
            <a:avLst/>
          </a:prstGeom>
          <a:noFill/>
        </p:spPr>
        <p:txBody>
          <a:bodyPr wrap="square" rtlCol="0">
            <a:spAutoFit/>
          </a:bodyPr>
          <a:lstStyle/>
          <a:p>
            <a:r>
              <a:rPr lang="en-US" sz="1000" dirty="0"/>
              <a:t>Control Region TT sample</a:t>
            </a:r>
            <a:endParaRPr lang="en-GB" sz="1000" dirty="0"/>
          </a:p>
        </p:txBody>
      </p:sp>
    </p:spTree>
    <p:extLst>
      <p:ext uri="{BB962C8B-B14F-4D97-AF65-F5344CB8AC3E}">
        <p14:creationId xmlns:p14="http://schemas.microsoft.com/office/powerpoint/2010/main" val="254139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χ </a:t>
            </a:r>
            <a:endParaRPr lang="en-US" sz="2800" u="sng" dirty="0"/>
          </a:p>
          <a:p>
            <a:endParaRPr lang="en-US" sz="2800" u="sng" dirty="0"/>
          </a:p>
          <a:p>
            <a:endParaRPr lang="en-US" sz="2800" u="sng" dirty="0"/>
          </a:p>
        </p:txBody>
      </p:sp>
      <p:sp>
        <p:nvSpPr>
          <p:cNvPr id="14" name="TextBox 13"/>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5" name="TextBox 14"/>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6" name="TextBox 15"/>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8" name="Picture 7">
            <a:extLst>
              <a:ext uri="{FF2B5EF4-FFF2-40B4-BE49-F238E27FC236}">
                <a16:creationId xmlns:a16="http://schemas.microsoft.com/office/drawing/2014/main" id="{3F95FC3A-F9EF-034E-B6A3-6D90A9D0CA90}"/>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10" name="Picture 9">
            <a:extLst>
              <a:ext uri="{FF2B5EF4-FFF2-40B4-BE49-F238E27FC236}">
                <a16:creationId xmlns:a16="http://schemas.microsoft.com/office/drawing/2014/main" id="{1E62F9CA-5F01-974D-921D-721446480FEA}"/>
              </a:ext>
            </a:extLst>
          </p:cNvPr>
          <p:cNvPicPr>
            <a:picLocks noChangeAspect="1"/>
          </p:cNvPicPr>
          <p:nvPr/>
        </p:nvPicPr>
        <p:blipFill>
          <a:blip r:embed="rId3"/>
          <a:stretch>
            <a:fillRect/>
          </a:stretch>
        </p:blipFill>
        <p:spPr>
          <a:xfrm rot="5400000">
            <a:off x="4326392" y="1340739"/>
            <a:ext cx="3439922" cy="4176522"/>
          </a:xfrm>
          <a:prstGeom prst="rect">
            <a:avLst/>
          </a:prstGeom>
        </p:spPr>
      </p:pic>
      <p:pic>
        <p:nvPicPr>
          <p:cNvPr id="12" name="Picture 11">
            <a:extLst>
              <a:ext uri="{FF2B5EF4-FFF2-40B4-BE49-F238E27FC236}">
                <a16:creationId xmlns:a16="http://schemas.microsoft.com/office/drawing/2014/main" id="{AE170227-CD0F-DD46-A60D-FE79B182FCBC}"/>
              </a:ext>
            </a:extLst>
          </p:cNvPr>
          <p:cNvPicPr>
            <a:picLocks noChangeAspect="1"/>
          </p:cNvPicPr>
          <p:nvPr/>
        </p:nvPicPr>
        <p:blipFill>
          <a:blip r:embed="rId4"/>
          <a:stretch>
            <a:fillRect/>
          </a:stretch>
        </p:blipFill>
        <p:spPr>
          <a:xfrm rot="5400000">
            <a:off x="8362061" y="1340739"/>
            <a:ext cx="3439922" cy="4176522"/>
          </a:xfrm>
          <a:prstGeom prst="rect">
            <a:avLst/>
          </a:prstGeom>
        </p:spPr>
      </p:pic>
    </p:spTree>
    <p:extLst>
      <p:ext uri="{BB962C8B-B14F-4D97-AF65-F5344CB8AC3E}">
        <p14:creationId xmlns:p14="http://schemas.microsoft.com/office/powerpoint/2010/main" val="3479470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a:t>
            </a:r>
            <a:r>
              <a:rPr lang="el-GR" sz="2800" u="sng" dirty="0"/>
              <a:t>χ</a:t>
            </a:r>
            <a:endParaRPr lang="en-US" sz="2800" u="sng" dirty="0"/>
          </a:p>
        </p:txBody>
      </p:sp>
      <p:sp>
        <p:nvSpPr>
          <p:cNvPr id="13" name="Rectangle 12"/>
          <p:cNvSpPr/>
          <p:nvPr/>
        </p:nvSpPr>
        <p:spPr>
          <a:xfrm>
            <a:off x="7011579" y="243583"/>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Connector 13"/>
          <p:cNvCxnSpPr/>
          <p:nvPr/>
        </p:nvCxnSpPr>
        <p:spPr>
          <a:xfrm>
            <a:off x="7086223" y="373205"/>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093998" y="777532"/>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663165" y="243584"/>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17" name="TextBox 16"/>
          <p:cNvSpPr txBox="1"/>
          <p:nvPr/>
        </p:nvSpPr>
        <p:spPr>
          <a:xfrm>
            <a:off x="7663166" y="629729"/>
            <a:ext cx="1576872" cy="246221"/>
          </a:xfrm>
          <a:prstGeom prst="rect">
            <a:avLst/>
          </a:prstGeom>
          <a:noFill/>
        </p:spPr>
        <p:txBody>
          <a:bodyPr wrap="square" rtlCol="0">
            <a:spAutoFit/>
          </a:bodyPr>
          <a:lstStyle/>
          <a:p>
            <a:r>
              <a:rPr lang="en-US" sz="1000" dirty="0"/>
              <a:t>Control Region TT sample</a:t>
            </a:r>
            <a:endParaRPr lang="en-GB" sz="1000" dirty="0"/>
          </a:p>
        </p:txBody>
      </p:sp>
      <p:sp>
        <p:nvSpPr>
          <p:cNvPr id="18" name="TextBox 17">
            <a:extLst>
              <a:ext uri="{FF2B5EF4-FFF2-40B4-BE49-F238E27FC236}">
                <a16:creationId xmlns:a16="http://schemas.microsoft.com/office/drawing/2014/main" id="{393DEF9D-8FA6-6E4E-BD96-6AFEA0CAAD20}"/>
              </a:ext>
            </a:extLst>
          </p:cNvPr>
          <p:cNvSpPr txBox="1"/>
          <p:nvPr/>
        </p:nvSpPr>
        <p:spPr>
          <a:xfrm>
            <a:off x="1456752" y="1117862"/>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9" name="TextBox 18">
            <a:extLst>
              <a:ext uri="{FF2B5EF4-FFF2-40B4-BE49-F238E27FC236}">
                <a16:creationId xmlns:a16="http://schemas.microsoft.com/office/drawing/2014/main" id="{49B8BA1F-5FCB-764E-8E9A-55127FB42886}"/>
              </a:ext>
            </a:extLst>
          </p:cNvPr>
          <p:cNvSpPr txBox="1"/>
          <p:nvPr/>
        </p:nvSpPr>
        <p:spPr>
          <a:xfrm>
            <a:off x="5293113" y="1117862"/>
            <a:ext cx="1335024" cy="369332"/>
          </a:xfrm>
          <a:prstGeom prst="rect">
            <a:avLst/>
          </a:prstGeom>
          <a:noFill/>
        </p:spPr>
        <p:txBody>
          <a:bodyPr wrap="square" rtlCol="0">
            <a:spAutoFit/>
          </a:bodyPr>
          <a:lstStyle/>
          <a:p>
            <a:pPr algn="ctr"/>
            <a:r>
              <a:rPr lang="en-US" dirty="0">
                <a:solidFill>
                  <a:srgbClr val="FF0000"/>
                </a:solidFill>
              </a:rPr>
              <a:t>2017</a:t>
            </a:r>
          </a:p>
        </p:txBody>
      </p:sp>
      <p:sp>
        <p:nvSpPr>
          <p:cNvPr id="20" name="TextBox 19">
            <a:extLst>
              <a:ext uri="{FF2B5EF4-FFF2-40B4-BE49-F238E27FC236}">
                <a16:creationId xmlns:a16="http://schemas.microsoft.com/office/drawing/2014/main" id="{C56DFCD4-0719-E243-AB04-F56974328729}"/>
              </a:ext>
            </a:extLst>
          </p:cNvPr>
          <p:cNvSpPr txBox="1"/>
          <p:nvPr/>
        </p:nvSpPr>
        <p:spPr>
          <a:xfrm>
            <a:off x="9333056" y="1117862"/>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25" name="Picture 24">
            <a:extLst>
              <a:ext uri="{FF2B5EF4-FFF2-40B4-BE49-F238E27FC236}">
                <a16:creationId xmlns:a16="http://schemas.microsoft.com/office/drawing/2014/main" id="{5A784098-9D2C-354F-8BE9-ABEC9D496DD0}"/>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27" name="Picture 26">
            <a:extLst>
              <a:ext uri="{FF2B5EF4-FFF2-40B4-BE49-F238E27FC236}">
                <a16:creationId xmlns:a16="http://schemas.microsoft.com/office/drawing/2014/main" id="{12B0F6DC-8DE1-D24C-A922-29B0517B157F}"/>
              </a:ext>
            </a:extLst>
          </p:cNvPr>
          <p:cNvPicPr>
            <a:picLocks noChangeAspect="1"/>
          </p:cNvPicPr>
          <p:nvPr/>
        </p:nvPicPr>
        <p:blipFill>
          <a:blip r:embed="rId3"/>
          <a:stretch>
            <a:fillRect/>
          </a:stretch>
        </p:blipFill>
        <p:spPr>
          <a:xfrm rot="5400000">
            <a:off x="4283528" y="1340739"/>
            <a:ext cx="3439922" cy="4176522"/>
          </a:xfrm>
          <a:prstGeom prst="rect">
            <a:avLst/>
          </a:prstGeom>
        </p:spPr>
      </p:pic>
      <p:pic>
        <p:nvPicPr>
          <p:cNvPr id="29" name="Picture 28">
            <a:extLst>
              <a:ext uri="{FF2B5EF4-FFF2-40B4-BE49-F238E27FC236}">
                <a16:creationId xmlns:a16="http://schemas.microsoft.com/office/drawing/2014/main" id="{81A4E16C-E334-F047-BC45-D3248734E6BB}"/>
              </a:ext>
            </a:extLst>
          </p:cNvPr>
          <p:cNvPicPr>
            <a:picLocks noChangeAspect="1"/>
          </p:cNvPicPr>
          <p:nvPr/>
        </p:nvPicPr>
        <p:blipFill>
          <a:blip r:embed="rId4"/>
          <a:stretch>
            <a:fillRect/>
          </a:stretch>
        </p:blipFill>
        <p:spPr>
          <a:xfrm rot="5400000">
            <a:off x="8366335" y="1340739"/>
            <a:ext cx="3439922" cy="4176522"/>
          </a:xfrm>
          <a:prstGeom prst="rect">
            <a:avLst/>
          </a:prstGeom>
        </p:spPr>
      </p:pic>
    </p:spTree>
    <p:extLst>
      <p:ext uri="{BB962C8B-B14F-4D97-AF65-F5344CB8AC3E}">
        <p14:creationId xmlns:p14="http://schemas.microsoft.com/office/powerpoint/2010/main" val="615973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1AF2917-5F44-DC49-8400-74704A40EF13}"/>
              </a:ext>
            </a:extLst>
          </p:cNvPr>
          <p:cNvPicPr>
            <a:picLocks noChangeAspect="1"/>
          </p:cNvPicPr>
          <p:nvPr/>
        </p:nvPicPr>
        <p:blipFill>
          <a:blip r:embed="rId2"/>
          <a:stretch>
            <a:fillRect/>
          </a:stretch>
        </p:blipFill>
        <p:spPr>
          <a:xfrm rot="5400000">
            <a:off x="8367614" y="1340738"/>
            <a:ext cx="3439922" cy="4176522"/>
          </a:xfrm>
          <a:prstGeom prst="rect">
            <a:avLst/>
          </a:prstGeom>
        </p:spPr>
      </p:pic>
      <p:pic>
        <p:nvPicPr>
          <p:cNvPr id="13" name="Picture 12">
            <a:extLst>
              <a:ext uri="{FF2B5EF4-FFF2-40B4-BE49-F238E27FC236}">
                <a16:creationId xmlns:a16="http://schemas.microsoft.com/office/drawing/2014/main" id="{761DE91E-05B4-0B42-84B1-7F530B1D7A64}"/>
              </a:ext>
            </a:extLst>
          </p:cNvPr>
          <p:cNvPicPr>
            <a:picLocks noChangeAspect="1"/>
          </p:cNvPicPr>
          <p:nvPr/>
        </p:nvPicPr>
        <p:blipFill>
          <a:blip r:embed="rId3"/>
          <a:stretch>
            <a:fillRect/>
          </a:stretch>
        </p:blipFill>
        <p:spPr>
          <a:xfrm rot="5400000">
            <a:off x="4312537" y="1340739"/>
            <a:ext cx="3439922" cy="4176522"/>
          </a:xfrm>
          <a:prstGeom prst="rect">
            <a:avLst/>
          </a:prstGeom>
        </p:spPr>
      </p:pic>
      <p:pic>
        <p:nvPicPr>
          <p:cNvPr id="4" name="Picture 3">
            <a:extLst>
              <a:ext uri="{FF2B5EF4-FFF2-40B4-BE49-F238E27FC236}">
                <a16:creationId xmlns:a16="http://schemas.microsoft.com/office/drawing/2014/main" id="{63347F0C-357B-F643-819F-9DB1F3D78E0C}"/>
              </a:ext>
            </a:extLst>
          </p:cNvPr>
          <p:cNvPicPr>
            <a:picLocks noChangeAspect="1"/>
          </p:cNvPicPr>
          <p:nvPr/>
        </p:nvPicPr>
        <p:blipFill>
          <a:blip r:embed="rId4"/>
          <a:stretch>
            <a:fillRect/>
          </a:stretch>
        </p:blipFill>
        <p:spPr>
          <a:xfrm rot="5400000">
            <a:off x="368300" y="1340739"/>
            <a:ext cx="3439922" cy="4176522"/>
          </a:xfrm>
          <a:prstGeom prst="rect">
            <a:avLst/>
          </a:prstGeom>
        </p:spPr>
      </p:pic>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a:t>
            </a:r>
            <a:r>
              <a:rPr lang="en-US" sz="2800" u="sng" dirty="0"/>
              <a:t>|cos(</a:t>
            </a:r>
            <a:r>
              <a:rPr lang="el-GR" sz="2800" u="sng" dirty="0"/>
              <a:t>θ*</a:t>
            </a:r>
            <a:r>
              <a:rPr lang="en-US" sz="2800" u="sng" dirty="0"/>
              <a:t>)|</a:t>
            </a:r>
            <a:r>
              <a:rPr lang="el-GR" sz="2800" u="sng" dirty="0"/>
              <a:t> </a:t>
            </a:r>
            <a:endParaRPr lang="en-US" sz="2800" u="sng" dirty="0"/>
          </a:p>
          <a:p>
            <a:endParaRPr lang="en-US" sz="2800" u="sng" dirty="0"/>
          </a:p>
          <a:p>
            <a:endParaRPr lang="en-US" sz="2800" u="sng" dirty="0"/>
          </a:p>
        </p:txBody>
      </p:sp>
      <p:sp>
        <p:nvSpPr>
          <p:cNvPr id="10" name="TextBox 9">
            <a:extLst>
              <a:ext uri="{FF2B5EF4-FFF2-40B4-BE49-F238E27FC236}">
                <a16:creationId xmlns:a16="http://schemas.microsoft.com/office/drawing/2014/main" id="{5E278FB7-4971-814C-807D-E07F9652B8A5}"/>
              </a:ext>
            </a:extLst>
          </p:cNvPr>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1" name="TextBox 10">
            <a:extLst>
              <a:ext uri="{FF2B5EF4-FFF2-40B4-BE49-F238E27FC236}">
                <a16:creationId xmlns:a16="http://schemas.microsoft.com/office/drawing/2014/main" id="{F4C32A25-A5DE-3B4D-9E76-7C7F4113B642}"/>
              </a:ext>
            </a:extLst>
          </p:cNvPr>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2" name="TextBox 11">
            <a:extLst>
              <a:ext uri="{FF2B5EF4-FFF2-40B4-BE49-F238E27FC236}">
                <a16:creationId xmlns:a16="http://schemas.microsoft.com/office/drawing/2014/main" id="{F8578D04-0A08-6449-BD22-6C80421F21BD}"/>
              </a:ext>
            </a:extLst>
          </p:cNvPr>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Tree>
    <p:extLst>
      <p:ext uri="{BB962C8B-B14F-4D97-AF65-F5344CB8AC3E}">
        <p14:creationId xmlns:p14="http://schemas.microsoft.com/office/powerpoint/2010/main" val="390101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a:t>
            </a:r>
            <a:r>
              <a:rPr lang="el-GR" sz="2800" u="sng"/>
              <a:t>|</a:t>
            </a:r>
            <a:r>
              <a:rPr lang="en-US" sz="2800" u="sng"/>
              <a:t>cos</a:t>
            </a:r>
            <a:r>
              <a:rPr lang="en-US" sz="2800" u="sng" dirty="0"/>
              <a:t>(</a:t>
            </a:r>
            <a:r>
              <a:rPr lang="el-GR" sz="2800" u="sng" dirty="0"/>
              <a:t>θ*)|</a:t>
            </a:r>
            <a:endParaRPr lang="en-US" sz="2800" u="sng" dirty="0"/>
          </a:p>
        </p:txBody>
      </p:sp>
      <p:sp>
        <p:nvSpPr>
          <p:cNvPr id="24" name="Rectangle 23"/>
          <p:cNvSpPr/>
          <p:nvPr/>
        </p:nvSpPr>
        <p:spPr>
          <a:xfrm>
            <a:off x="7023542" y="291011"/>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5" name="Straight Connector 24"/>
          <p:cNvCxnSpPr/>
          <p:nvPr/>
        </p:nvCxnSpPr>
        <p:spPr>
          <a:xfrm>
            <a:off x="7098186" y="420633"/>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105961" y="824960"/>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75128" y="291012"/>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28" name="TextBox 27"/>
          <p:cNvSpPr txBox="1"/>
          <p:nvPr/>
        </p:nvSpPr>
        <p:spPr>
          <a:xfrm>
            <a:off x="7675129" y="677157"/>
            <a:ext cx="1576872" cy="246221"/>
          </a:xfrm>
          <a:prstGeom prst="rect">
            <a:avLst/>
          </a:prstGeom>
          <a:noFill/>
        </p:spPr>
        <p:txBody>
          <a:bodyPr wrap="square" rtlCol="0">
            <a:spAutoFit/>
          </a:bodyPr>
          <a:lstStyle/>
          <a:p>
            <a:r>
              <a:rPr lang="en-US" sz="1000" dirty="0"/>
              <a:t>Control Region TT sample</a:t>
            </a:r>
            <a:endParaRPr lang="en-GB" sz="1000" dirty="0"/>
          </a:p>
        </p:txBody>
      </p:sp>
      <p:sp>
        <p:nvSpPr>
          <p:cNvPr id="15" name="TextBox 14">
            <a:extLst>
              <a:ext uri="{FF2B5EF4-FFF2-40B4-BE49-F238E27FC236}">
                <a16:creationId xmlns:a16="http://schemas.microsoft.com/office/drawing/2014/main" id="{E6B07445-A831-F748-BA9D-C9C0B2A490FC}"/>
              </a:ext>
            </a:extLst>
          </p:cNvPr>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6" name="TextBox 15">
            <a:extLst>
              <a:ext uri="{FF2B5EF4-FFF2-40B4-BE49-F238E27FC236}">
                <a16:creationId xmlns:a16="http://schemas.microsoft.com/office/drawing/2014/main" id="{DA51CFF4-E80D-4141-8E55-F42A33819AE2}"/>
              </a:ext>
            </a:extLst>
          </p:cNvPr>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7" name="TextBox 16">
            <a:extLst>
              <a:ext uri="{FF2B5EF4-FFF2-40B4-BE49-F238E27FC236}">
                <a16:creationId xmlns:a16="http://schemas.microsoft.com/office/drawing/2014/main" id="{46466EB0-1028-C441-B686-CC548FA6FC3B}"/>
              </a:ext>
            </a:extLst>
          </p:cNvPr>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4" name="Picture 3">
            <a:extLst>
              <a:ext uri="{FF2B5EF4-FFF2-40B4-BE49-F238E27FC236}">
                <a16:creationId xmlns:a16="http://schemas.microsoft.com/office/drawing/2014/main" id="{A65E5A4C-8029-9F4F-9A97-5CE661B1A157}"/>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13" name="Picture 12">
            <a:extLst>
              <a:ext uri="{FF2B5EF4-FFF2-40B4-BE49-F238E27FC236}">
                <a16:creationId xmlns:a16="http://schemas.microsoft.com/office/drawing/2014/main" id="{A7A1EA92-7888-2744-AE31-798568155273}"/>
              </a:ext>
            </a:extLst>
          </p:cNvPr>
          <p:cNvPicPr>
            <a:picLocks noChangeAspect="1"/>
          </p:cNvPicPr>
          <p:nvPr/>
        </p:nvPicPr>
        <p:blipFill>
          <a:blip r:embed="rId3"/>
          <a:stretch>
            <a:fillRect/>
          </a:stretch>
        </p:blipFill>
        <p:spPr>
          <a:xfrm rot="5400000">
            <a:off x="4363998" y="1340739"/>
            <a:ext cx="3439922" cy="4176522"/>
          </a:xfrm>
          <a:prstGeom prst="rect">
            <a:avLst/>
          </a:prstGeom>
        </p:spPr>
      </p:pic>
      <p:pic>
        <p:nvPicPr>
          <p:cNvPr id="18" name="Picture 17">
            <a:extLst>
              <a:ext uri="{FF2B5EF4-FFF2-40B4-BE49-F238E27FC236}">
                <a16:creationId xmlns:a16="http://schemas.microsoft.com/office/drawing/2014/main" id="{24474D83-16EB-A846-B11D-6E535B65990A}"/>
              </a:ext>
            </a:extLst>
          </p:cNvPr>
          <p:cNvPicPr>
            <a:picLocks noChangeAspect="1"/>
          </p:cNvPicPr>
          <p:nvPr/>
        </p:nvPicPr>
        <p:blipFill>
          <a:blip r:embed="rId4"/>
          <a:stretch>
            <a:fillRect/>
          </a:stretch>
        </p:blipFill>
        <p:spPr>
          <a:xfrm rot="5400000">
            <a:off x="8373551" y="1340739"/>
            <a:ext cx="3439922" cy="4176522"/>
          </a:xfrm>
          <a:prstGeom prst="rect">
            <a:avLst/>
          </a:prstGeom>
        </p:spPr>
      </p:pic>
    </p:spTree>
    <p:extLst>
      <p:ext uri="{BB962C8B-B14F-4D97-AF65-F5344CB8AC3E}">
        <p14:creationId xmlns:p14="http://schemas.microsoft.com/office/powerpoint/2010/main" val="4009927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954107"/>
          </a:xfrm>
          <a:prstGeom prst="rect">
            <a:avLst/>
          </a:prstGeom>
          <a:noFill/>
        </p:spPr>
        <p:txBody>
          <a:bodyPr wrap="square" rtlCol="0">
            <a:spAutoFit/>
          </a:bodyPr>
          <a:lstStyle/>
          <a:p>
            <a:r>
              <a:rPr lang="en-US" sz="2800" u="sng" dirty="0"/>
              <a:t>Simultaneous Fit in 3 regions</a:t>
            </a:r>
          </a:p>
          <a:p>
            <a:endParaRPr lang="en-US" sz="2800" u="sng" dirty="0"/>
          </a:p>
        </p:txBody>
      </p:sp>
      <mc:AlternateContent xmlns:mc="http://schemas.openxmlformats.org/markup-compatibility/2006" xmlns:a14="http://schemas.microsoft.com/office/drawing/2010/main">
        <mc:Choice Requires="a14">
          <p:sp>
            <p:nvSpPr>
              <p:cNvPr id="14" name="TextBox 13"/>
              <p:cNvSpPr txBox="1"/>
              <p:nvPr/>
            </p:nvSpPr>
            <p:spPr>
              <a:xfrm>
                <a:off x="361281" y="613037"/>
                <a:ext cx="11533733" cy="5201039"/>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itchFamily="2" charset="2"/>
                  </a:rPr>
                  <a:t>Simultaneous fit in 3 regions (2btag, 1btag and 0btag)</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(0)</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(0)</m:t>
                          </m:r>
                        </m:sup>
                      </m:sSubSup>
                      <m:sSup>
                        <m:sSupPr>
                          <m:ctrlPr>
                            <a:rPr lang="en-US" b="0" i="1" smtClean="0">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(0)</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 </m:t>
                          </m:r>
                          <m:r>
                            <a:rPr lang="en-US" i="1">
                              <a:latin typeface="Cambria Math" panose="02040503050406030204" pitchFamily="18" charset="0"/>
                              <a:sym typeface="Wingdings" pitchFamily="2" charset="2"/>
                            </a:rPr>
                            <m:t>𝑘𝑀𝑎𝑠𝑠𝑆𝑐𝑎𝑙𝑒</m:t>
                          </m:r>
                          <m:r>
                            <a:rPr lang="en-US" i="1">
                              <a:latin typeface="Cambria Math" panose="02040503050406030204" pitchFamily="18" charset="0"/>
                              <a:sym typeface="Wingdings" pitchFamily="2" charset="2"/>
                            </a:rPr>
                            <m:t>, </m:t>
                          </m:r>
                          <m:r>
                            <a:rPr lang="en-US" i="1">
                              <a:latin typeface="Cambria Math" panose="02040503050406030204" pitchFamily="18" charset="0"/>
                              <a:sym typeface="Wingdings" pitchFamily="2" charset="2"/>
                            </a:rPr>
                            <m:t>𝑘𝑀𝑎𝑠𝑠𝑅𝑒𝑠𝑜𝑙𝑢𝑡𝑖𝑜𝑛</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(0)</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r>
                        <a:rPr lang="en-US" b="0" i="1" smtClean="0">
                          <a:latin typeface="Cambria Math" panose="02040503050406030204" pitchFamily="18" charset="0"/>
                          <a:sym typeface="Wingdings" pitchFamily="2" charset="2"/>
                        </a:rPr>
                        <m:t>+</m:t>
                      </m:r>
                      <m:sSubSup>
                        <m:sSubSupPr>
                          <m:ctrlPr>
                            <a:rPr lang="en-US" b="0" i="1" smtClean="0">
                              <a:latin typeface="Cambria Math" panose="02040503050406030204" pitchFamily="18" charset="0"/>
                              <a:sym typeface="Wingdings" pitchFamily="2" charset="2"/>
                            </a:rPr>
                          </m:ctrlPr>
                        </m:sSubSupPr>
                        <m:e>
                          <m:r>
                            <a:rPr lang="en-US" b="0" i="1" smtClean="0">
                              <a:latin typeface="Cambria Math" panose="02040503050406030204" pitchFamily="18" charset="0"/>
                              <a:sym typeface="Wingdings" pitchFamily="2" charset="2"/>
                            </a:rPr>
                            <m:t>𝑁</m:t>
                          </m:r>
                        </m:e>
                        <m:sub>
                          <m:r>
                            <a:rPr lang="en-US" b="0" i="1" smtClean="0">
                              <a:latin typeface="Cambria Math" panose="02040503050406030204" pitchFamily="18" charset="0"/>
                              <a:sym typeface="Wingdings" pitchFamily="2" charset="2"/>
                            </a:rPr>
                            <m:t>𝑠𝑢𝑏</m:t>
                          </m:r>
                        </m:sub>
                        <m:sup>
                          <m:r>
                            <a:rPr lang="en-US" b="0" i="1" smtClean="0">
                              <a:latin typeface="Cambria Math" panose="02040503050406030204" pitchFamily="18" charset="0"/>
                              <a:sym typeface="Wingdings" pitchFamily="2" charset="2"/>
                            </a:rPr>
                            <m:t>(0)</m:t>
                          </m:r>
                        </m:sup>
                      </m:sSubSup>
                      <m:sSup>
                        <m:sSupPr>
                          <m:ctrlPr>
                            <a:rPr lang="en-US" b="0" i="1" smtClean="0">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(0)</m:t>
                          </m:r>
                        </m:sup>
                      </m:sSup>
                      <m:r>
                        <a:rPr lang="en-US" b="0" i="1" smtClean="0">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𝑥</m:t>
                      </m:r>
                      <m:r>
                        <a:rPr lang="en-US" b="0" i="1" smtClean="0">
                          <a:latin typeface="Cambria Math" panose="02040503050406030204" pitchFamily="18" charset="0"/>
                          <a:sym typeface="Wingdings" pitchFamily="2" charset="2"/>
                        </a:rPr>
                        <m:t>)</m:t>
                      </m:r>
                    </m:oMath>
                  </m:oMathPara>
                </a14:m>
                <a:endParaRPr lang="en-US" dirty="0">
                  <a:sym typeface="Wingdings" pitchFamily="2" charset="2"/>
                </a:endParaRP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(2)</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(2)</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(1)</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𝑘𝑀𝑎𝑠𝑠𝑆𝑐𝑎𝑙𝑒</m:t>
                          </m:r>
                          <m:r>
                            <a:rPr lang="en-US" i="1">
                              <a:latin typeface="Cambria Math" panose="02040503050406030204" pitchFamily="18" charset="0"/>
                              <a:sym typeface="Wingdings" pitchFamily="2" charset="2"/>
                            </a:rPr>
                            <m:t>, </m:t>
                          </m:r>
                          <m:r>
                            <a:rPr lang="en-US" i="1">
                              <a:latin typeface="Cambria Math" panose="02040503050406030204" pitchFamily="18" charset="0"/>
                              <a:sym typeface="Wingdings" pitchFamily="2" charset="2"/>
                            </a:rPr>
                            <m:t>𝑘𝑀𝑎𝑠𝑠𝑅𝑒𝑠𝑜𝑙𝑢𝑡𝑖𝑜𝑛</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(2)</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b="0" i="1" smtClean="0">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(2)</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(1)</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 </m:t>
                      </m:r>
                    </m:oMath>
                  </m:oMathPara>
                </a14:m>
                <a:endParaRPr lang="en-GB" b="1" dirty="0">
                  <a:sym typeface="Wingdings" pitchFamily="2" charset="2"/>
                </a:endParaRP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(1)</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(1)</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(2)</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𝑘𝑀𝑎𝑠𝑠𝑆𝑐𝑎𝑙𝑒</m:t>
                          </m:r>
                          <m:r>
                            <a:rPr lang="en-US" i="1">
                              <a:latin typeface="Cambria Math" panose="02040503050406030204" pitchFamily="18" charset="0"/>
                              <a:sym typeface="Wingdings" pitchFamily="2" charset="2"/>
                            </a:rPr>
                            <m:t>, </m:t>
                          </m:r>
                          <m:r>
                            <a:rPr lang="en-US" i="1">
                              <a:latin typeface="Cambria Math" panose="02040503050406030204" pitchFamily="18" charset="0"/>
                              <a:sym typeface="Wingdings" pitchFamily="2" charset="2"/>
                            </a:rPr>
                            <m:t>𝑘𝑀𝑎𝑠𝑠𝑅𝑒𝑠𝑜𝑙𝑢𝑡𝑖𝑜𝑛</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(1)</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b="0" i="1" smtClean="0">
                                  <a:latin typeface="Cambria Math" panose="02040503050406030204" pitchFamily="18" charset="0"/>
                                  <a:sym typeface="Wingdings" pitchFamily="2" charset="2"/>
                                </a:rPr>
                                <m:t>2</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(1)</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(2)</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oMath>
                  </m:oMathPara>
                </a14:m>
                <a:endParaRPr lang="en-US" dirty="0"/>
              </a:p>
              <a:p>
                <a:pPr lvl="1"/>
                <a:endParaRPr lang="en-US" dirty="0"/>
              </a:p>
              <a:p>
                <a:pPr marL="742950" lvl="1" indent="-285750">
                  <a:buFont typeface="Arial" panose="020B0604020202020204" pitchFamily="34" charset="0"/>
                  <a:buChar char="•"/>
                </a:pPr>
                <a:r>
                  <a:rPr lang="en-US" sz="1600" dirty="0">
                    <a:latin typeface="Cambria Math" panose="02040503050406030204" pitchFamily="18" charset="0"/>
                    <a:sym typeface="Wingdings" pitchFamily="2" charset="2"/>
                  </a:rPr>
                  <a:t>We do a simultaneous fit because we do not have a pure Control Region. </a:t>
                </a:r>
              </a:p>
              <a:p>
                <a:pPr marL="1200150" lvl="2" indent="-285750">
                  <a:buFont typeface="Arial" panose="020B0604020202020204" pitchFamily="34" charset="0"/>
                  <a:buChar char="•"/>
                </a:pPr>
                <a:r>
                  <a:rPr lang="en-US" sz="1600" dirty="0">
                    <a:latin typeface="Cambria Math" panose="02040503050406030204" pitchFamily="18" charset="0"/>
                    <a:sym typeface="Wingdings" pitchFamily="2" charset="2"/>
                  </a:rPr>
                  <a:t>Our CR from data is contaminated because of the new </a:t>
                </a:r>
                <a:r>
                  <a:rPr lang="en-US" sz="1600" dirty="0" err="1">
                    <a:latin typeface="Cambria Math" panose="02040503050406030204" pitchFamily="18" charset="0"/>
                    <a:sym typeface="Wingdings" pitchFamily="2" charset="2"/>
                  </a:rPr>
                  <a:t>topTagger</a:t>
                </a:r>
                <a:r>
                  <a:rPr lang="en-US" sz="1600" dirty="0">
                    <a:latin typeface="Cambria Math" panose="02040503050406030204" pitchFamily="18" charset="0"/>
                    <a:sym typeface="Wingdings" pitchFamily="2" charset="2"/>
                  </a:rPr>
                  <a:t> </a:t>
                </a:r>
              </a:p>
              <a:p>
                <a:pPr marL="742950" lvl="1" indent="-285750">
                  <a:buFont typeface="Arial" panose="020B0604020202020204" pitchFamily="34" charset="0"/>
                  <a:buChar char="•"/>
                </a:pPr>
                <a14:m>
                  <m:oMath xmlns:m="http://schemas.openxmlformats.org/officeDocument/2006/math">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(0)</m:t>
                        </m:r>
                      </m:sup>
                    </m:sSubSup>
                  </m:oMath>
                </a14:m>
                <a:r>
                  <a:rPr lang="en-US" dirty="0"/>
                  <a:t> is limited in </a:t>
                </a:r>
                <a14:m>
                  <m:oMath xmlns:m="http://schemas.openxmlformats.org/officeDocument/2006/math">
                    <m:r>
                      <a:rPr lang="en-US" b="0" i="1" smtClean="0">
                        <a:latin typeface="Cambria Math" panose="02040503050406030204" pitchFamily="18" charset="0"/>
                      </a:rPr>
                      <m:t>0.9</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𝑠𝑢𝑏</m:t>
                        </m:r>
                        <m:r>
                          <a:rPr lang="en-US" b="0" i="1" smtClean="0">
                            <a:latin typeface="Cambria Math" panose="02040503050406030204" pitchFamily="18" charset="0"/>
                          </a:rPr>
                          <m:t>,</m:t>
                        </m:r>
                        <m:r>
                          <a:rPr lang="en-US" b="0" i="1" smtClean="0">
                            <a:latin typeface="Cambria Math" panose="02040503050406030204" pitchFamily="18" charset="0"/>
                          </a:rPr>
                          <m:t>𝑀𝐶</m:t>
                        </m:r>
                      </m:sub>
                      <m:sup>
                        <m:r>
                          <a:rPr lang="en-US" b="0" i="1" smtClean="0">
                            <a:latin typeface="Cambria Math" panose="02040503050406030204" pitchFamily="18" charset="0"/>
                          </a:rPr>
                          <m:t>(0)</m:t>
                        </m:r>
                      </m:sup>
                    </m:sSubSup>
                    <m:r>
                      <a:rPr lang="en-US" b="0" i="1" smtClean="0">
                        <a:latin typeface="Cambria Math" panose="02040503050406030204" pitchFamily="18" charset="0"/>
                      </a:rPr>
                      <m:t> </m:t>
                    </m:r>
                    <m:r>
                      <a:rPr lang="en-US" b="0" i="1" smtClean="0">
                        <a:latin typeface="Cambria Math" panose="02040503050406030204" pitchFamily="18" charset="0"/>
                      </a:rPr>
                      <m:t>𝑢𝑝</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1.1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𝑠𝑢𝑏</m:t>
                        </m:r>
                        <m:r>
                          <a:rPr lang="en-US" b="0" i="1" smtClean="0">
                            <a:latin typeface="Cambria Math" panose="02040503050406030204" pitchFamily="18" charset="0"/>
                          </a:rPr>
                          <m:t>,</m:t>
                        </m:r>
                        <m:r>
                          <a:rPr lang="en-US" b="0" i="1" smtClean="0">
                            <a:latin typeface="Cambria Math" panose="02040503050406030204" pitchFamily="18" charset="0"/>
                          </a:rPr>
                          <m:t>𝑀𝐶</m:t>
                        </m:r>
                      </m:sub>
                      <m:sup>
                        <m:r>
                          <a:rPr lang="en-US" b="0" i="1" smtClean="0">
                            <a:latin typeface="Cambria Math" panose="02040503050406030204" pitchFamily="18" charset="0"/>
                          </a:rPr>
                          <m:t>(0)</m:t>
                        </m:r>
                      </m:sup>
                    </m:sSubSup>
                  </m:oMath>
                </a14:m>
                <a:endParaRPr lang="en-US" dirty="0"/>
              </a:p>
              <a:p>
                <a:pPr marL="742950" lvl="1" indent="-285750">
                  <a:buFont typeface="Arial" panose="020B0604020202020204" pitchFamily="34" charset="0"/>
                  <a:buChar char="•"/>
                </a:pPr>
                <a:r>
                  <a:rPr lang="en-GB" sz="1600" dirty="0">
                    <a:sym typeface="Wingdings" pitchFamily="2" charset="2"/>
                  </a:rPr>
                  <a:t>We assume that </a:t>
                </a:r>
                <a14:m>
                  <m:oMath xmlns:m="http://schemas.openxmlformats.org/officeDocument/2006/math">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up>
                        <m:r>
                          <a:rPr lang="en-US" sz="1600" i="1">
                            <a:latin typeface="Cambria Math" panose="02040503050406030204" pitchFamily="18" charset="0"/>
                            <a:sym typeface="Wingdings" pitchFamily="2" charset="2"/>
                          </a:rPr>
                          <m:t>(0)</m:t>
                        </m:r>
                      </m:sup>
                    </m:sSubSup>
                    <m:r>
                      <a:rPr lang="en-US" sz="1600">
                        <a:latin typeface="Cambria Math" panose="02040503050406030204" pitchFamily="18" charset="0"/>
                        <a:sym typeface="Wingdings" pitchFamily="2" charset="2"/>
                      </a:rPr>
                      <m:t>=</m:t>
                    </m:r>
                    <m:sSup>
                      <m:sSupPr>
                        <m:ctrlPr>
                          <a:rPr lang="en-US" sz="1600" i="1">
                            <a:latin typeface="Cambria Math" panose="02040503050406030204" pitchFamily="18" charset="0"/>
                            <a:sym typeface="Wingdings" pitchFamily="2" charset="2"/>
                          </a:rPr>
                        </m:ctrlPr>
                      </m:sSupPr>
                      <m:e>
                        <m:d>
                          <m:dPr>
                            <m:ctrlPr>
                              <a:rPr lang="en-US" sz="1600" i="1">
                                <a:latin typeface="Cambria Math" panose="02040503050406030204" pitchFamily="18" charset="0"/>
                                <a:sym typeface="Wingdings" pitchFamily="2" charset="2"/>
                              </a:rPr>
                            </m:ctrlPr>
                          </m:dPr>
                          <m:e>
                            <m:r>
                              <a:rPr lang="en-US" sz="1600">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Sub>
                          </m:e>
                        </m:d>
                      </m:e>
                      <m:sup>
                        <m:r>
                          <a:rPr lang="en-US" sz="1600">
                            <a:latin typeface="Cambria Math" panose="02040503050406030204" pitchFamily="18" charset="0"/>
                            <a:sym typeface="Wingdings" pitchFamily="2" charset="2"/>
                          </a:rPr>
                          <m:t>2</m:t>
                        </m:r>
                      </m:sup>
                    </m:s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a:latin typeface="Cambria Math" panose="02040503050406030204" pitchFamily="18" charset="0"/>
                            <a:sym typeface="Wingdings" pitchFamily="2" charset="2"/>
                          </a:rPr>
                          <m:t>(2)</m:t>
                        </m:r>
                      </m:sup>
                    </m:sSubSup>
                    <m:r>
                      <a:rPr lang="en-US" sz="1600">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up>
                        <m:r>
                          <a:rPr lang="en-US" sz="1600" i="1">
                            <a:latin typeface="Cambria Math" panose="02040503050406030204" pitchFamily="18" charset="0"/>
                            <a:sym typeface="Wingdings" pitchFamily="2" charset="2"/>
                          </a:rPr>
                          <m:t>2</m:t>
                        </m:r>
                      </m:sup>
                    </m:sSub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r>
                      <m:rPr>
                        <m:sty m:val="p"/>
                      </m:rPr>
                      <a:rPr lang="en-US" sz="1600">
                        <a:latin typeface="Cambria Math" panose="02040503050406030204" pitchFamily="18" charset="0"/>
                        <a:sym typeface="Wingdings" pitchFamily="2" charset="2"/>
                      </a:rPr>
                      <m:t>and</m:t>
                    </m:r>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i="1">
                            <a:latin typeface="Cambria Math" panose="02040503050406030204" pitchFamily="18" charset="0"/>
                            <a:sym typeface="Wingdings" pitchFamily="2" charset="2"/>
                          </a:rPr>
                          <m:t>(1)</m:t>
                        </m:r>
                      </m:sup>
                    </m:sSubSup>
                    <m:r>
                      <a:rPr lang="en-US" sz="1600" i="1">
                        <a:latin typeface="Cambria Math" panose="02040503050406030204" pitchFamily="18" charset="0"/>
                        <a:sym typeface="Wingdings" pitchFamily="2" charset="2"/>
                      </a:rPr>
                      <m:t>=2</m:t>
                    </m:r>
                    <m:d>
                      <m:dPr>
                        <m:ctrlPr>
                          <a:rPr lang="en-US" sz="1600" i="1">
                            <a:latin typeface="Cambria Math" panose="02040503050406030204" pitchFamily="18" charset="0"/>
                            <a:sym typeface="Wingdings" pitchFamily="2" charset="2"/>
                          </a:rPr>
                        </m:ctrlPr>
                      </m:dPr>
                      <m:e>
                        <m:r>
                          <a:rPr lang="en-US" sz="1600" i="1">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e>
                    </m:d>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Sub>
                  </m:oMath>
                </a14:m>
                <a:r>
                  <a:rPr lang="en-GB" sz="1600" dirty="0">
                    <a:sym typeface="Wingdings" pitchFamily="2" charset="2"/>
                  </a:rPr>
                  <a:t> where e</a:t>
                </a:r>
                <a:r>
                  <a:rPr lang="en-GB" sz="1600" baseline="-25000" dirty="0">
                    <a:sym typeface="Wingdings" pitchFamily="2" charset="2"/>
                  </a:rPr>
                  <a:t>b</a:t>
                </a:r>
                <a:r>
                  <a:rPr lang="en-GB" sz="1600" dirty="0">
                    <a:sym typeface="Wingdings" pitchFamily="2" charset="2"/>
                  </a:rPr>
                  <a:t> is the b tagging efficiency and </a:t>
                </a:r>
                <a:r>
                  <a:rPr lang="en-GB" sz="1600" dirty="0" err="1">
                    <a:sym typeface="Wingdings" pitchFamily="2" charset="2"/>
                  </a:rPr>
                  <a:t>N</a:t>
                </a:r>
                <a:r>
                  <a:rPr lang="en-GB" sz="1600" baseline="-25000" dirty="0" err="1">
                    <a:sym typeface="Wingdings" pitchFamily="2" charset="2"/>
                  </a:rPr>
                  <a:t>tt</a:t>
                </a:r>
                <a:r>
                  <a:rPr lang="en-GB" sz="1600" dirty="0">
                    <a:sym typeface="Wingdings" pitchFamily="2" charset="2"/>
                  </a:rPr>
                  <a:t> is the total ttbar yield. </a:t>
                </a:r>
              </a:p>
              <a:p>
                <a:pPr lvl="1"/>
                <a:r>
                  <a:rPr lang="en-GB" sz="1600" dirty="0">
                    <a:sym typeface="Wingdings" pitchFamily="2" charset="2"/>
                  </a:rPr>
                  <a:t>We can either leave </a:t>
                </a:r>
                <a:r>
                  <a:rPr lang="en-GB" sz="1600" dirty="0">
                    <a:solidFill>
                      <a:srgbClr val="FF0000"/>
                    </a:solidFill>
                    <a:sym typeface="Wingdings" pitchFamily="2" charset="2"/>
                  </a:rPr>
                  <a:t>e</a:t>
                </a:r>
                <a:r>
                  <a:rPr lang="en-GB" sz="1600" baseline="-25000" dirty="0">
                    <a:solidFill>
                      <a:srgbClr val="FF0000"/>
                    </a:solidFill>
                    <a:sym typeface="Wingdings" pitchFamily="2" charset="2"/>
                  </a:rPr>
                  <a:t>b </a:t>
                </a:r>
                <a:r>
                  <a:rPr lang="en-GB" sz="1600" dirty="0">
                    <a:solidFill>
                      <a:srgbClr val="FF0000"/>
                    </a:solidFill>
                    <a:sym typeface="Wingdings" pitchFamily="2" charset="2"/>
                  </a:rPr>
                  <a:t>and </a:t>
                </a:r>
                <a:r>
                  <a:rPr lang="en-GB" sz="1600" dirty="0" err="1">
                    <a:solidFill>
                      <a:srgbClr val="FF0000"/>
                    </a:solidFill>
                    <a:sym typeface="Wingdings" pitchFamily="2" charset="2"/>
                  </a:rPr>
                  <a:t>N</a:t>
                </a:r>
                <a:r>
                  <a:rPr lang="en-GB" sz="1600" baseline="-25000" dirty="0" err="1">
                    <a:solidFill>
                      <a:srgbClr val="FF0000"/>
                    </a:solidFill>
                    <a:sym typeface="Wingdings" pitchFamily="2" charset="2"/>
                  </a:rPr>
                  <a:t>tt</a:t>
                </a:r>
                <a:r>
                  <a:rPr lang="en-GB" sz="1600" baseline="-25000" dirty="0">
                    <a:solidFill>
                      <a:srgbClr val="FF0000"/>
                    </a:solidFill>
                    <a:sym typeface="Wingdings" pitchFamily="2" charset="2"/>
                  </a:rPr>
                  <a:t> </a:t>
                </a:r>
                <a:r>
                  <a:rPr lang="en-GB" sz="1600" dirty="0">
                    <a:solidFill>
                      <a:srgbClr val="FF0000"/>
                    </a:solidFill>
                    <a:sym typeface="Wingdings" pitchFamily="2" charset="2"/>
                  </a:rPr>
                  <a:t> </a:t>
                </a:r>
                <a:r>
                  <a:rPr lang="en-GB" sz="1600" dirty="0">
                    <a:sym typeface="Wingdings" pitchFamily="2" charset="2"/>
                  </a:rPr>
                  <a:t>as free parameters in the fit or </a:t>
                </a:r>
                <a14:m>
                  <m:oMath xmlns:m="http://schemas.openxmlformats.org/officeDocument/2006/math">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(0)</m:t>
                        </m:r>
                      </m:sup>
                    </m:sSubSup>
                    <m:r>
                      <a:rPr lang="en-US" sz="1600" i="1">
                        <a:solidFill>
                          <a:srgbClr val="FF0000"/>
                        </a:solidFill>
                        <a:latin typeface="Cambria Math" panose="02040503050406030204" pitchFamily="18" charset="0"/>
                        <a:sym typeface="Wingdings" pitchFamily="2" charset="2"/>
                      </a:rPr>
                      <m:t>,</m:t>
                    </m:r>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(1)</m:t>
                        </m:r>
                      </m:sup>
                    </m:sSubSup>
                    <m:r>
                      <a:rPr lang="en-US" sz="1600" i="1">
                        <a:solidFill>
                          <a:srgbClr val="FF0000"/>
                        </a:solidFill>
                        <a:latin typeface="Cambria Math" panose="02040503050406030204" pitchFamily="18" charset="0"/>
                        <a:sym typeface="Wingdings" pitchFamily="2" charset="2"/>
                      </a:rPr>
                      <m:t>,</m:t>
                    </m:r>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(2)</m:t>
                        </m:r>
                      </m:sup>
                    </m:sSubSup>
                  </m:oMath>
                </a14:m>
                <a:endParaRPr lang="en-GB" sz="1600" dirty="0">
                  <a:sym typeface="Wingdings" pitchFamily="2" charset="2"/>
                </a:endParaRPr>
              </a:p>
              <a:p>
                <a:pPr lvl="1"/>
                <a:endParaRPr lang="en-GB" sz="1600" dirty="0">
                  <a:sym typeface="Wingdings" pitchFamily="2" charset="2"/>
                </a:endParaRPr>
              </a:p>
              <a:p>
                <a:pPr marL="285750" indent="-285750">
                  <a:buFont typeface="Arial" panose="020B0604020202020204" pitchFamily="34" charset="0"/>
                  <a:buChar char="•"/>
                </a:pPr>
                <a:r>
                  <a:rPr lang="en-GB" sz="1600" dirty="0" err="1">
                    <a:sym typeface="Wingdings" pitchFamily="2" charset="2"/>
                  </a:rPr>
                  <a:t>btagging</a:t>
                </a:r>
                <a:r>
                  <a:rPr lang="en-GB" sz="1600" dirty="0">
                    <a:sym typeface="Wingdings" pitchFamily="2" charset="2"/>
                  </a:rPr>
                  <a:t> efficiency and the </a:t>
                </a:r>
                <a:r>
                  <a:rPr lang="en-GB" sz="1600" dirty="0" err="1">
                    <a:sym typeface="Wingdings" pitchFamily="2" charset="2"/>
                  </a:rPr>
                  <a:t>Ntt</a:t>
                </a:r>
                <a:r>
                  <a:rPr lang="en-GB" sz="1600" dirty="0">
                    <a:sym typeface="Wingdings" pitchFamily="2" charset="2"/>
                  </a:rPr>
                  <a:t> yield are highly correlated. </a:t>
                </a:r>
              </a:p>
              <a:p>
                <a:pPr marL="742950" lvl="1" indent="-285750">
                  <a:buFont typeface="Arial" panose="020B0604020202020204" pitchFamily="34" charset="0"/>
                  <a:buChar char="•"/>
                </a:pPr>
                <a:r>
                  <a:rPr lang="en-GB" sz="1600" dirty="0">
                    <a:sym typeface="Wingdings" pitchFamily="2" charset="2"/>
                  </a:rPr>
                  <a:t>We decided to try and fix the </a:t>
                </a:r>
                <a:r>
                  <a:rPr lang="en-GB" sz="1600" dirty="0" err="1">
                    <a:sym typeface="Wingdings" pitchFamily="2" charset="2"/>
                  </a:rPr>
                  <a:t>btagging</a:t>
                </a:r>
                <a:r>
                  <a:rPr lang="en-GB" sz="1600" dirty="0">
                    <a:sym typeface="Wingdings" pitchFamily="2" charset="2"/>
                  </a:rPr>
                  <a:t> parameter  calculated b-tagging</a:t>
                </a:r>
              </a:p>
              <a:p>
                <a:pPr marL="742950" lvl="1" indent="-285750">
                  <a:buFont typeface="Arial" panose="020B0604020202020204" pitchFamily="34" charset="0"/>
                  <a:buChar char="•"/>
                </a:pPr>
                <a:r>
                  <a:rPr lang="en-GB" sz="1600" dirty="0">
                    <a:sym typeface="Wingdings" pitchFamily="2" charset="2"/>
                  </a:rPr>
                  <a:t>For the </a:t>
                </a:r>
                <a:r>
                  <a:rPr lang="en-GB" sz="1600" dirty="0" err="1">
                    <a:sym typeface="Wingdings" pitchFamily="2" charset="2"/>
                  </a:rPr>
                  <a:t>btagging</a:t>
                </a:r>
                <a:r>
                  <a:rPr lang="en-GB" sz="1600" dirty="0">
                    <a:sym typeface="Wingdings" pitchFamily="2" charset="2"/>
                  </a:rPr>
                  <a:t> efficiency calculation:</a:t>
                </a:r>
              </a:p>
              <a:p>
                <a:pPr lvl="1"/>
                <a:endParaRPr lang="en-GB" sz="1600" dirty="0">
                  <a:sym typeface="Wingdings" pitchFamily="2" charset="2"/>
                </a:endParaRPr>
              </a:p>
              <a:p>
                <a:pPr lvl="1"/>
                <a14:m>
                  <m:oMath xmlns:m="http://schemas.openxmlformats.org/officeDocument/2006/math">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𝑒</m:t>
                        </m:r>
                      </m:e>
                      <m:sub>
                        <m:r>
                          <a:rPr lang="en-US" sz="1600" b="0" i="1" smtClean="0">
                            <a:latin typeface="Cambria Math" panose="02040503050406030204" pitchFamily="18" charset="0"/>
                            <a:sym typeface="Wingdings" pitchFamily="2" charset="2"/>
                          </a:rPr>
                          <m:t>𝑏</m:t>
                        </m:r>
                      </m:sub>
                    </m:sSub>
                    <m:r>
                      <a:rPr lang="en-US" sz="1600" b="0" i="1" smtClean="0">
                        <a:latin typeface="Cambria Math" panose="02040503050406030204" pitchFamily="18" charset="0"/>
                        <a:sym typeface="Wingdings" pitchFamily="2" charset="2"/>
                      </a:rPr>
                      <m:t>= </m:t>
                    </m:r>
                    <m:f>
                      <m:fPr>
                        <m:ctrlPr>
                          <a:rPr lang="en-US" sz="1600" b="0" i="1" smtClean="0">
                            <a:latin typeface="Cambria Math" panose="02040503050406030204" pitchFamily="18" charset="0"/>
                            <a:sym typeface="Wingdings" pitchFamily="2" charset="2"/>
                          </a:rPr>
                        </m:ctrlPr>
                      </m:fPr>
                      <m:num>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𝑠𝑢𝑏𝑗𝑒𝑡𝑠</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𝑤𝑖𝑡h</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𝑓𝑙𝑎𝑣𝑜𝑢𝑟</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𝑖𝑑</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𝑟𝑒𝑞𝑢𝑖𝑟𝑒𝑚𝑒𝑛𝑡</m:t>
                        </m:r>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𝑑𝑒𝑒𝑝𝐶𝑆𝑉</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𝑏𝑡𝑎𝑔𝑔𝑒𝑑</m:t>
                        </m:r>
                      </m:num>
                      <m:den>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𝑠𝑢𝑏𝑗𝑒𝑡𝑠</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𝑤𝑖𝑡h</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𝑓𝑙𝑎𝑣𝑜𝑢𝑟</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𝑖𝑑</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𝑟𝑒𝑞𝑢𝑖𝑟𝑒𝑚𝑒𝑛𝑡</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𝑏</m:t>
                        </m:r>
                        <m:r>
                          <a:rPr lang="en-US" sz="1600" b="0" i="1" smtClean="0">
                            <a:latin typeface="Cambria Math" panose="02040503050406030204" pitchFamily="18" charset="0"/>
                            <a:sym typeface="Wingdings" pitchFamily="2" charset="2"/>
                          </a:rPr>
                          <m:t>)</m:t>
                        </m:r>
                      </m:den>
                    </m:f>
                  </m:oMath>
                </a14:m>
                <a:r>
                  <a:rPr lang="en-GB" sz="1600" dirty="0">
                    <a:sym typeface="Wingdings" pitchFamily="2" charset="2"/>
                  </a:rPr>
                  <a:t> , where all selected events pass baseline + </a:t>
                </a:r>
                <a:r>
                  <a:rPr lang="en-GB" sz="1600" dirty="0" err="1">
                    <a:sym typeface="Wingdings" pitchFamily="2" charset="2"/>
                  </a:rPr>
                  <a:t>parton</a:t>
                </a:r>
                <a:r>
                  <a:rPr lang="en-GB" sz="1600" dirty="0">
                    <a:sym typeface="Wingdings" pitchFamily="2" charset="2"/>
                  </a:rPr>
                  <a:t> selection</a:t>
                </a:r>
              </a:p>
            </p:txBody>
          </p:sp>
        </mc:Choice>
        <mc:Fallback xmlns="">
          <p:sp>
            <p:nvSpPr>
              <p:cNvPr id="14" name="TextBox 13"/>
              <p:cNvSpPr txBox="1">
                <a:spLocks noRot="1" noChangeAspect="1" noMove="1" noResize="1" noEditPoints="1" noAdjustHandles="1" noChangeArrowheads="1" noChangeShapeType="1" noTextEdit="1"/>
              </p:cNvSpPr>
              <p:nvPr/>
            </p:nvSpPr>
            <p:spPr>
              <a:xfrm>
                <a:off x="361281" y="613037"/>
                <a:ext cx="11533733" cy="5201039"/>
              </a:xfrm>
              <a:prstGeom prst="rect">
                <a:avLst/>
              </a:prstGeom>
              <a:blipFill>
                <a:blip r:embed="rId2"/>
                <a:stretch>
                  <a:fillRect l="-220" t="-488"/>
                </a:stretch>
              </a:blipFill>
            </p:spPr>
            <p:txBody>
              <a:bodyPr/>
              <a:lstStyle/>
              <a:p>
                <a:r>
                  <a:rPr lang="en-US">
                    <a:noFill/>
                  </a:rPr>
                  <a:t> </a:t>
                </a:r>
              </a:p>
            </p:txBody>
          </p:sp>
        </mc:Fallback>
      </mc:AlternateContent>
    </p:spTree>
    <p:extLst>
      <p:ext uri="{BB962C8B-B14F-4D97-AF65-F5344CB8AC3E}">
        <p14:creationId xmlns:p14="http://schemas.microsoft.com/office/powerpoint/2010/main" val="4202888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954107"/>
          </a:xfrm>
          <a:prstGeom prst="rect">
            <a:avLst/>
          </a:prstGeom>
          <a:noFill/>
        </p:spPr>
        <p:txBody>
          <a:bodyPr wrap="square" rtlCol="0">
            <a:spAutoFit/>
          </a:bodyPr>
          <a:lstStyle/>
          <a:p>
            <a:r>
              <a:rPr lang="en-US" sz="2800" u="sng" dirty="0"/>
              <a:t>Signal Extraction</a:t>
            </a:r>
          </a:p>
          <a:p>
            <a:endParaRPr lang="en-US" sz="2800" u="sng" dirty="0"/>
          </a:p>
        </p:txBody>
      </p:sp>
      <mc:AlternateContent xmlns:mc="http://schemas.openxmlformats.org/markup-compatibility/2006">
        <mc:Choice xmlns:a14="http://schemas.microsoft.com/office/drawing/2010/main" Requires="a14">
          <p:sp>
            <p:nvSpPr>
              <p:cNvPr id="14" name="TextBox 13"/>
              <p:cNvSpPr txBox="1"/>
              <p:nvPr/>
            </p:nvSpPr>
            <p:spPr>
              <a:xfrm>
                <a:off x="361281" y="613037"/>
                <a:ext cx="11533733" cy="5029005"/>
              </a:xfrm>
              <a:prstGeom prst="rect">
                <a:avLst/>
              </a:prstGeom>
              <a:noFill/>
            </p:spPr>
            <p:txBody>
              <a:bodyPr wrap="square" rtlCol="0">
                <a:spAutoFit/>
              </a:bodyPr>
              <a:lstStyle/>
              <a:p>
                <a:pPr marL="285750" indent="-285750">
                  <a:buFont typeface="Arial" panose="020B0604020202020204" pitchFamily="34" charset="0"/>
                  <a:buChar char="•"/>
                </a:pPr>
                <a:r>
                  <a:rPr lang="en-GB" sz="1600" dirty="0">
                    <a:sym typeface="Wingdings" pitchFamily="2" charset="2"/>
                  </a:rPr>
                  <a:t>Dominant Background is the QCD </a:t>
                </a:r>
                <a:r>
                  <a:rPr lang="en-GB" sz="1600" dirty="0" err="1">
                    <a:sym typeface="Wingdings" pitchFamily="2" charset="2"/>
                  </a:rPr>
                  <a:t>multijet</a:t>
                </a:r>
                <a:r>
                  <a:rPr lang="en-GB" sz="1600" dirty="0">
                    <a:sym typeface="Wingdings" pitchFamily="2" charset="2"/>
                  </a:rPr>
                  <a:t> production  mimic the topological substructure of a top decay jet</a:t>
                </a:r>
              </a:p>
              <a:p>
                <a:pPr marL="285750" indent="-285750">
                  <a:buFont typeface="Arial" panose="020B0604020202020204" pitchFamily="34" charset="0"/>
                  <a:buChar char="•"/>
                </a:pPr>
                <a:r>
                  <a:rPr lang="en-GB" sz="1600" dirty="0">
                    <a:sym typeface="Wingdings" pitchFamily="2" charset="2"/>
                  </a:rPr>
                  <a:t>We suppress the QCD using b-tagging and our newly developed </a:t>
                </a:r>
                <a:r>
                  <a:rPr lang="en-GB" sz="1600" dirty="0" err="1">
                    <a:sym typeface="Wingdings" pitchFamily="2" charset="2"/>
                  </a:rPr>
                  <a:t>topTagger</a:t>
                </a:r>
                <a:endParaRPr lang="en-GB" sz="1600" dirty="0">
                  <a:sym typeface="Wingdings" pitchFamily="2" charset="2"/>
                </a:endParaRPr>
              </a:p>
              <a:p>
                <a:pPr marL="285750" indent="-285750">
                  <a:buFont typeface="Arial" panose="020B0604020202020204" pitchFamily="34" charset="0"/>
                  <a:buChar char="•"/>
                </a:pPr>
                <a:r>
                  <a:rPr lang="en-GB" sz="1600" dirty="0">
                    <a:sym typeface="Wingdings" pitchFamily="2" charset="2"/>
                  </a:rPr>
                  <a:t>Remaining contribution: data driven technique based on the assumption that if the b-tagging requirement is reverted:</a:t>
                </a:r>
              </a:p>
              <a:p>
                <a:pPr marL="742950" lvl="1" indent="-285750">
                  <a:buFont typeface="Arial" panose="020B0604020202020204" pitchFamily="34" charset="0"/>
                  <a:buChar char="•"/>
                </a:pPr>
                <a:r>
                  <a:rPr lang="en-GB" sz="1600" dirty="0">
                    <a:sym typeface="Wingdings" pitchFamily="2" charset="2"/>
                  </a:rPr>
                  <a:t>Pure QCD sample</a:t>
                </a:r>
              </a:p>
              <a:p>
                <a:pPr marL="742950" lvl="1" indent="-285750">
                  <a:buFont typeface="Arial" panose="020B0604020202020204" pitchFamily="34" charset="0"/>
                  <a:buChar char="•"/>
                </a:pPr>
                <a:r>
                  <a:rPr lang="en-GB" sz="1600" dirty="0">
                    <a:sym typeface="Wingdings" pitchFamily="2" charset="2"/>
                  </a:rPr>
                  <a:t>Jet kinematic properties are not affected</a:t>
                </a:r>
              </a:p>
              <a:p>
                <a:pPr marL="285750" indent="-285750">
                  <a:buFont typeface="Arial" panose="020B0604020202020204" pitchFamily="34" charset="0"/>
                  <a:buChar char="•"/>
                </a:pPr>
                <a:r>
                  <a:rPr lang="en-GB" sz="1600" dirty="0">
                    <a:sym typeface="Wingdings" pitchFamily="2" charset="2"/>
                  </a:rPr>
                  <a:t>To extract the signal:</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sym typeface="Wingdings" pitchFamily="2" charset="2"/>
                        </a:rPr>
                        <m:t>𝑆</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𝐷</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r>
                        <a:rPr lang="en-US" sz="1600" b="0" i="1" smtClean="0">
                          <a:latin typeface="Cambria Math" panose="02040503050406030204" pitchFamily="18" charset="0"/>
                          <a:sym typeface="Wingdings" pitchFamily="2" charset="2"/>
                        </a:rPr>
                        <m:t>−</m:t>
                      </m:r>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𝑅</m:t>
                          </m:r>
                        </m:e>
                        <m:sub>
                          <m:r>
                            <a:rPr lang="en-US" sz="1600" b="0" i="1" smtClean="0">
                              <a:latin typeface="Cambria Math" panose="02040503050406030204" pitchFamily="18" charset="0"/>
                              <a:sym typeface="Wingdings" pitchFamily="2" charset="2"/>
                            </a:rPr>
                            <m:t>𝑦𝑖𝑒𝑙𝑑</m:t>
                          </m:r>
                        </m:sub>
                      </m:sSub>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𝑁</m:t>
                          </m:r>
                        </m:e>
                        <m:sub>
                          <m:r>
                            <a:rPr lang="en-US" sz="1600" b="0" i="1" smtClean="0">
                              <a:latin typeface="Cambria Math" panose="02040503050406030204" pitchFamily="18" charset="0"/>
                              <a:sym typeface="Wingdings" pitchFamily="2" charset="2"/>
                            </a:rPr>
                            <m:t>𝑄𝐶𝐷</m:t>
                          </m:r>
                        </m:sub>
                      </m:sSub>
                      <m:r>
                        <a:rPr lang="en-US" sz="1600" b="0" i="1" smtClean="0">
                          <a:latin typeface="Cambria Math" panose="02040503050406030204" pitchFamily="18" charset="0"/>
                          <a:sym typeface="Wingdings" pitchFamily="2" charset="2"/>
                        </a:rPr>
                        <m:t>𝑄</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𝐵</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oMath>
                  </m:oMathPara>
                </a14:m>
                <a:endParaRPr lang="en-GB" sz="1600" dirty="0">
                  <a:sym typeface="Wingdings" pitchFamily="2" charset="2"/>
                </a:endParaRPr>
              </a:p>
              <a:p>
                <a:pPr algn="ctr"/>
                <a:endParaRPr lang="en-GB" sz="1600" dirty="0">
                  <a:sym typeface="Wingdings" pitchFamily="2" charset="2"/>
                </a:endParaRPr>
              </a:p>
              <a:p>
                <a:pPr marL="285750" indent="-285750">
                  <a:buFont typeface="Arial" panose="020B0604020202020204" pitchFamily="34" charset="0"/>
                  <a:buChar char="•"/>
                </a:pPr>
                <a:r>
                  <a:rPr lang="en-GB" sz="1600" dirty="0">
                    <a:sym typeface="Wingdings" pitchFamily="2" charset="2"/>
                  </a:rPr>
                  <a:t>S(x) shape of the signal, D(x) shape of the data Q(x) is the QCD shape taken from the CR data and B(x) is the shape and contribution of the subdominant </a:t>
                </a:r>
                <a:r>
                  <a:rPr lang="en-GB" sz="1600" dirty="0" err="1">
                    <a:sym typeface="Wingdings" pitchFamily="2" charset="2"/>
                  </a:rPr>
                  <a:t>bkgs</a:t>
                </a:r>
                <a:r>
                  <a:rPr lang="en-GB" sz="1600" dirty="0">
                    <a:sym typeface="Wingdings" pitchFamily="2" charset="2"/>
                  </a:rPr>
                  <a:t> taken from simulation. </a:t>
                </a:r>
              </a:p>
              <a:p>
                <a:pPr marL="285750" indent="-285750">
                  <a:buFont typeface="Arial" panose="020B0604020202020204" pitchFamily="34" charset="0"/>
                  <a:buChar char="•"/>
                </a:pPr>
                <a:r>
                  <a:rPr lang="en-GB" sz="1600" dirty="0" err="1">
                    <a:sym typeface="Wingdings" pitchFamily="2" charset="2"/>
                  </a:rPr>
                  <a:t>R</a:t>
                </a:r>
                <a:r>
                  <a:rPr lang="en-GB" sz="1600" baseline="-25000" dirty="0" err="1">
                    <a:sym typeface="Wingdings" pitchFamily="2" charset="2"/>
                  </a:rPr>
                  <a:t>yield</a:t>
                </a:r>
                <a:r>
                  <a:rPr lang="en-GB" sz="1600" baseline="-25000" dirty="0">
                    <a:sym typeface="Wingdings" pitchFamily="2" charset="2"/>
                  </a:rPr>
                  <a:t> </a:t>
                </a:r>
                <a:r>
                  <a:rPr lang="en-GB" sz="1600" dirty="0">
                    <a:sym typeface="Wingdings" pitchFamily="2" charset="2"/>
                  </a:rPr>
                  <a:t>is a transfer factor needed to get the QCD normalization from the signal region A to the signal region: </a:t>
                </a:r>
                <a14:m>
                  <m:oMath xmlns:m="http://schemas.openxmlformats.org/officeDocument/2006/math">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𝑅</m:t>
                        </m:r>
                      </m:e>
                      <m:sub>
                        <m:r>
                          <a:rPr lang="en-US" sz="1600" b="0" i="1" smtClean="0">
                            <a:latin typeface="Cambria Math" panose="02040503050406030204" pitchFamily="18" charset="0"/>
                            <a:sym typeface="Wingdings" pitchFamily="2" charset="2"/>
                          </a:rPr>
                          <m:t>𝑦𝑖𝑒𝑙𝑑</m:t>
                        </m:r>
                      </m:sub>
                    </m:sSub>
                    <m:r>
                      <a:rPr lang="en-US" sz="1600" b="0" i="1" smtClean="0">
                        <a:latin typeface="Cambria Math" panose="02040503050406030204" pitchFamily="18" charset="0"/>
                        <a:sym typeface="Wingdings" pitchFamily="2" charset="2"/>
                      </a:rPr>
                      <m:t>=</m:t>
                    </m:r>
                    <m:f>
                      <m:fPr>
                        <m:ctrlPr>
                          <a:rPr lang="en-US" sz="1600" b="0" i="1" smtClean="0">
                            <a:latin typeface="Cambria Math" panose="02040503050406030204" pitchFamily="18" charset="0"/>
                            <a:sym typeface="Wingdings" pitchFamily="2" charset="2"/>
                          </a:rPr>
                        </m:ctrlPr>
                      </m:fPr>
                      <m:num>
                        <m:sSup>
                          <m:sSupPr>
                            <m:ctrlPr>
                              <a:rPr lang="en-US" sz="1600" b="0" i="1" smtClean="0">
                                <a:latin typeface="Cambria Math" panose="02040503050406030204" pitchFamily="18" charset="0"/>
                                <a:sym typeface="Wingdings" pitchFamily="2" charset="2"/>
                              </a:rPr>
                            </m:ctrlPr>
                          </m:sSupPr>
                          <m:e>
                            <m:r>
                              <a:rPr lang="en-US" sz="1600" b="0" i="1" smtClean="0">
                                <a:latin typeface="Cambria Math" panose="02040503050406030204" pitchFamily="18" charset="0"/>
                                <a:sym typeface="Wingdings" pitchFamily="2" charset="2"/>
                              </a:rPr>
                              <m:t>𝑁</m:t>
                            </m:r>
                          </m:e>
                          <m:sup>
                            <m:r>
                              <a:rPr lang="en-US" sz="1600" b="0" i="1" smtClean="0">
                                <a:latin typeface="Cambria Math" panose="02040503050406030204" pitchFamily="18" charset="0"/>
                                <a:sym typeface="Wingdings" pitchFamily="2" charset="2"/>
                              </a:rPr>
                              <m:t>𝑆𝑅</m:t>
                            </m:r>
                          </m:sup>
                        </m:sSup>
                      </m:num>
                      <m:den>
                        <m:sSup>
                          <m:sSupPr>
                            <m:ctrlPr>
                              <a:rPr lang="en-US" sz="1600" b="0" i="1" smtClean="0">
                                <a:latin typeface="Cambria Math" panose="02040503050406030204" pitchFamily="18" charset="0"/>
                                <a:sym typeface="Wingdings" pitchFamily="2" charset="2"/>
                              </a:rPr>
                            </m:ctrlPr>
                          </m:sSupPr>
                          <m:e>
                            <m:r>
                              <a:rPr lang="en-US" sz="1600" b="0" i="1" smtClean="0">
                                <a:latin typeface="Cambria Math" panose="02040503050406030204" pitchFamily="18" charset="0"/>
                                <a:sym typeface="Wingdings" pitchFamily="2" charset="2"/>
                              </a:rPr>
                              <m:t>𝑁</m:t>
                            </m:r>
                          </m:e>
                          <m:sup>
                            <m:r>
                              <a:rPr lang="en-US" sz="1600" b="0" i="1" smtClean="0">
                                <a:latin typeface="Cambria Math" panose="02040503050406030204" pitchFamily="18" charset="0"/>
                                <a:sym typeface="Wingdings" pitchFamily="2" charset="2"/>
                              </a:rPr>
                              <m:t>𝑆</m:t>
                            </m:r>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𝑅</m:t>
                                </m:r>
                              </m:e>
                              <m:sub>
                                <m:r>
                                  <a:rPr lang="en-US" sz="1600" b="0" i="1" smtClean="0">
                                    <a:latin typeface="Cambria Math" panose="02040503050406030204" pitchFamily="18" charset="0"/>
                                    <a:sym typeface="Wingdings" pitchFamily="2" charset="2"/>
                                  </a:rPr>
                                  <m:t>𝐴</m:t>
                                </m:r>
                              </m:sub>
                            </m:sSub>
                          </m:sup>
                        </m:sSup>
                      </m:den>
                    </m:f>
                  </m:oMath>
                </a14:m>
                <a:r>
                  <a:rPr lang="en-GB" sz="1600" dirty="0">
                    <a:sym typeface="Wingdings" pitchFamily="2" charset="2"/>
                  </a:rPr>
                  <a:t> </a:t>
                </a:r>
              </a:p>
              <a:p>
                <a:pPr marL="285750" indent="-285750">
                  <a:buFont typeface="Arial" panose="020B0604020202020204" pitchFamily="34" charset="0"/>
                  <a:buChar char="•"/>
                </a:pPr>
                <a:r>
                  <a:rPr lang="en-GB" sz="1600" dirty="0">
                    <a:solidFill>
                      <a:srgbClr val="FF0000"/>
                    </a:solidFill>
                    <a:sym typeface="Wingdings" pitchFamily="2" charset="2"/>
                  </a:rPr>
                  <a:t>N</a:t>
                </a:r>
                <a:r>
                  <a:rPr lang="en-GB" sz="1600" baseline="-25000" dirty="0">
                    <a:solidFill>
                      <a:srgbClr val="FF0000"/>
                    </a:solidFill>
                    <a:sym typeface="Wingdings" pitchFamily="2" charset="2"/>
                  </a:rPr>
                  <a:t>QCD</a:t>
                </a:r>
                <a:r>
                  <a:rPr lang="en-GB" sz="1600" dirty="0">
                    <a:sym typeface="Wingdings" pitchFamily="2" charset="2"/>
                  </a:rPr>
                  <a:t> is the QCD absolute normalization taken from a fit on the leading jet top mass candidate variable  this is the reason why we perform a fit in the Signal Region A (SR</a:t>
                </a:r>
                <a:r>
                  <a:rPr lang="en-GB" sz="1600" baseline="-25000" dirty="0">
                    <a:sym typeface="Wingdings" pitchFamily="2" charset="2"/>
                  </a:rPr>
                  <a:t>A</a:t>
                </a:r>
                <a:r>
                  <a:rPr lang="en-GB" sz="1600" dirty="0">
                    <a:sym typeface="Wingdings" pitchFamily="2" charset="2"/>
                  </a:rPr>
                  <a:t>)</a:t>
                </a:r>
              </a:p>
              <a:p>
                <a:endParaRPr lang="en-US" sz="1600" i="1" dirty="0">
                  <a:latin typeface="Cambria Math" panose="02040503050406030204" pitchFamily="18" charset="0"/>
                  <a:sym typeface="Wingdings" pitchFamily="2" charset="2"/>
                </a:endParaRPr>
              </a:p>
              <a:p>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sym typeface="Wingdings" pitchFamily="2" charset="2"/>
                        </a:rPr>
                        <m:t>𝐷</m:t>
                      </m:r>
                      <m:sSup>
                        <m:sSupPr>
                          <m:ctrlPr>
                            <a:rPr lang="en-US" sz="1600" i="1">
                              <a:latin typeface="Cambria Math" panose="02040503050406030204" pitchFamily="18" charset="0"/>
                              <a:sym typeface="Wingdings" pitchFamily="2" charset="2"/>
                            </a:rPr>
                          </m:ctrlPr>
                        </m:sSupPr>
                        <m:e>
                          <m:d>
                            <m:dPr>
                              <m:ctrlPr>
                                <a:rPr lang="en-US" sz="1600" i="1">
                                  <a:latin typeface="Cambria Math" panose="02040503050406030204" pitchFamily="18" charset="0"/>
                                  <a:sym typeface="Wingdings" pitchFamily="2" charset="2"/>
                                </a:rPr>
                              </m:ctrlPr>
                            </m:dPr>
                            <m:e>
                              <m:sSup>
                                <m:sSupPr>
                                  <m:ctrlPr>
                                    <a:rPr lang="en-US" sz="1600" b="0" i="1" smtClean="0">
                                      <a:latin typeface="Cambria Math" panose="02040503050406030204" pitchFamily="18" charset="0"/>
                                      <a:sym typeface="Wingdings" pitchFamily="2" charset="2"/>
                                    </a:rPr>
                                  </m:ctrlPr>
                                </m:sSupPr>
                                <m:e>
                                  <m:r>
                                    <a:rPr lang="en-US" sz="1600" b="0" i="1" smtClean="0">
                                      <a:latin typeface="Cambria Math" panose="02040503050406030204" pitchFamily="18" charset="0"/>
                                      <a:sym typeface="Wingdings" pitchFamily="2" charset="2"/>
                                    </a:rPr>
                                    <m:t>𝑚</m:t>
                                  </m:r>
                                </m:e>
                                <m:sup>
                                  <m:r>
                                    <a:rPr lang="en-US" sz="1600" b="0" i="1" smtClean="0">
                                      <a:latin typeface="Cambria Math" panose="02040503050406030204" pitchFamily="18" charset="0"/>
                                      <a:sym typeface="Wingdings" pitchFamily="2" charset="2"/>
                                    </a:rPr>
                                    <m:t>𝑡</m:t>
                                  </m:r>
                                </m:sup>
                              </m:sSup>
                            </m:e>
                          </m:d>
                        </m:e>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p>
                      <m:r>
                        <a:rPr lang="en-US" sz="1600" i="1">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bSup>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𝑇</m:t>
                          </m:r>
                        </m:e>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p>
                      <m:d>
                        <m:dPr>
                          <m:ctrlPr>
                            <a:rPr lang="en-US" sz="1600" i="1">
                              <a:latin typeface="Cambria Math" panose="02040503050406030204" pitchFamily="18" charset="0"/>
                              <a:sym typeface="Wingdings" pitchFamily="2" charset="2"/>
                            </a:rPr>
                          </m:ctrlPr>
                        </m:dPr>
                        <m:e>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𝑚</m:t>
                              </m:r>
                            </m:e>
                            <m:sup>
                              <m:r>
                                <a:rPr lang="en-US" sz="1600" i="1">
                                  <a:latin typeface="Cambria Math" panose="02040503050406030204" pitchFamily="18" charset="0"/>
                                  <a:sym typeface="Wingdings" pitchFamily="2" charset="2"/>
                                </a:rPr>
                                <m:t>𝑡</m:t>
                              </m:r>
                            </m:sup>
                          </m:sSup>
                          <m:r>
                            <a:rPr lang="en-US" sz="1600" i="1">
                              <a:latin typeface="Cambria Math" panose="02040503050406030204" pitchFamily="18" charset="0"/>
                              <a:sym typeface="Wingdings" pitchFamily="2" charset="2"/>
                            </a:rPr>
                            <m:t>,</m:t>
                          </m:r>
                          <m:sSub>
                            <m:sSubPr>
                              <m:ctrlPr>
                                <a:rPr lang="en-US" sz="1600" b="0" i="1" smtClean="0">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𝑘</m:t>
                              </m:r>
                            </m:e>
                            <m:sub>
                              <m:r>
                                <a:rPr lang="en-US" sz="1600" i="1">
                                  <a:latin typeface="Cambria Math" panose="02040503050406030204" pitchFamily="18" charset="0"/>
                                  <a:sym typeface="Wingdings" pitchFamily="2" charset="2"/>
                                </a:rPr>
                                <m:t>𝑀𝑎𝑠𝑠𝑆𝑐𝑎𝑙𝑒</m:t>
                              </m:r>
                            </m:sub>
                          </m:sSub>
                          <m:r>
                            <a:rPr lang="en-US" sz="1600" i="1">
                              <a:latin typeface="Cambria Math" panose="02040503050406030204" pitchFamily="18" charset="0"/>
                              <a:sym typeface="Wingdings" pitchFamily="2" charset="2"/>
                            </a:rPr>
                            <m:t>, </m:t>
                          </m:r>
                          <m:sSub>
                            <m:sSubPr>
                              <m:ctrlPr>
                                <a:rPr lang="en-US" sz="1600" b="0" i="1" smtClean="0">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𝑘</m:t>
                              </m:r>
                            </m:e>
                            <m:sub>
                              <m:r>
                                <a:rPr lang="en-US" sz="1600" i="1">
                                  <a:latin typeface="Cambria Math" panose="02040503050406030204" pitchFamily="18" charset="0"/>
                                  <a:sym typeface="Wingdings" pitchFamily="2" charset="2"/>
                                </a:rPr>
                                <m:t>𝑀𝑎𝑠𝑠𝑅𝑒𝑠𝑜𝑙𝑢𝑡𝑖𝑜𝑛</m:t>
                              </m:r>
                            </m:sub>
                          </m:sSub>
                        </m:e>
                      </m:d>
                      <m:r>
                        <a:rPr lang="en-US" sz="1600" i="1">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𝑏𝑘𝑔</m:t>
                          </m:r>
                        </m:sub>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bSup>
                      <m:r>
                        <a:rPr lang="en-US" sz="1600" i="1">
                          <a:latin typeface="Cambria Math" panose="02040503050406030204" pitchFamily="18" charset="0"/>
                          <a:sym typeface="Wingdings" pitchFamily="2" charset="2"/>
                        </a:rPr>
                        <m:t>𝐵</m:t>
                      </m:r>
                      <m:d>
                        <m:dPr>
                          <m:ctrlPr>
                            <a:rPr lang="en-US" sz="1600" i="1">
                              <a:latin typeface="Cambria Math" panose="02040503050406030204" pitchFamily="18" charset="0"/>
                              <a:sym typeface="Wingdings" pitchFamily="2" charset="2"/>
                            </a:rPr>
                          </m:ctrlPr>
                        </m:dPr>
                        <m:e>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𝑚</m:t>
                              </m:r>
                            </m:e>
                            <m:sup>
                              <m:r>
                                <a:rPr lang="en-US" sz="1600" i="1">
                                  <a:latin typeface="Cambria Math" panose="02040503050406030204" pitchFamily="18" charset="0"/>
                                  <a:sym typeface="Wingdings" pitchFamily="2" charset="2"/>
                                </a:rPr>
                                <m:t>𝑡</m:t>
                              </m:r>
                            </m:sup>
                          </m:sSup>
                          <m:r>
                            <a:rPr lang="en-US" sz="1600" i="1" smtClean="0">
                              <a:latin typeface="Cambria Math" panose="02040503050406030204" pitchFamily="18" charset="0"/>
                              <a:sym typeface="Wingdings" pitchFamily="2" charset="2"/>
                            </a:rPr>
                            <m:t> </m:t>
                          </m:r>
                        </m:e>
                      </m:d>
                      <m:d>
                        <m:dPr>
                          <m:ctrlPr>
                            <a:rPr lang="en-US" sz="1600" i="1">
                              <a:latin typeface="Cambria Math" panose="02040503050406030204" pitchFamily="18" charset="0"/>
                              <a:sym typeface="Wingdings" pitchFamily="2" charset="2"/>
                            </a:rPr>
                          </m:ctrlPr>
                        </m:dPr>
                        <m:e>
                          <m:r>
                            <a:rPr lang="en-US" sz="1600" i="1">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𝑘</m:t>
                              </m:r>
                            </m:e>
                            <m:sub>
                              <m:r>
                                <a:rPr lang="en-US" sz="1600" i="1">
                                  <a:latin typeface="Cambria Math" panose="02040503050406030204" pitchFamily="18" charset="0"/>
                                  <a:sym typeface="Wingdings" pitchFamily="2" charset="2"/>
                                </a:rPr>
                                <m:t>1</m:t>
                              </m:r>
                            </m:sub>
                          </m:sSub>
                          <m:r>
                            <a:rPr lang="en-US" sz="1600" i="1">
                              <a:latin typeface="Cambria Math" panose="02040503050406030204" pitchFamily="18" charset="0"/>
                              <a:sym typeface="Wingdings" pitchFamily="2" charset="2"/>
                            </a:rPr>
                            <m:t>𝑥</m:t>
                          </m:r>
                        </m:e>
                      </m:d>
                      <m:r>
                        <a:rPr lang="en-US" sz="1600" i="1">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𝑠𝑢𝑏</m:t>
                          </m:r>
                        </m:sub>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bSup>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𝑂</m:t>
                          </m:r>
                        </m:e>
                        <m:sup>
                          <m:r>
                            <a:rPr lang="en-US" sz="1600" i="1">
                              <a:latin typeface="Cambria Math" panose="02040503050406030204" pitchFamily="18" charset="0"/>
                              <a:sym typeface="Wingdings" pitchFamily="2" charset="2"/>
                            </a:rPr>
                            <m:t>(1)</m:t>
                          </m:r>
                        </m:sup>
                      </m:sSup>
                      <m:d>
                        <m:dPr>
                          <m:ctrlPr>
                            <a:rPr lang="en-US" sz="1600" i="1">
                              <a:latin typeface="Cambria Math" panose="02040503050406030204" pitchFamily="18" charset="0"/>
                              <a:sym typeface="Wingdings" pitchFamily="2" charset="2"/>
                            </a:rPr>
                          </m:ctrlPr>
                        </m:dPr>
                        <m:e>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𝑚</m:t>
                              </m:r>
                            </m:e>
                            <m:sup>
                              <m:r>
                                <a:rPr lang="en-US" sz="1600" i="1">
                                  <a:latin typeface="Cambria Math" panose="02040503050406030204" pitchFamily="18" charset="0"/>
                                  <a:sym typeface="Wingdings" pitchFamily="2" charset="2"/>
                                </a:rPr>
                                <m:t>𝑡</m:t>
                              </m:r>
                            </m:sup>
                          </m:sSup>
                        </m:e>
                      </m:d>
                      <m:r>
                        <a:rPr lang="en-US" sz="1600" i="1">
                          <a:latin typeface="Cambria Math" panose="02040503050406030204" pitchFamily="18" charset="0"/>
                          <a:sym typeface="Wingdings" pitchFamily="2" charset="2"/>
                        </a:rPr>
                        <m:t> </m:t>
                      </m:r>
                    </m:oMath>
                  </m:oMathPara>
                </a14:m>
                <a:endParaRPr lang="en-GB" sz="1600" dirty="0">
                  <a:sym typeface="Wingdings" pitchFamily="2" charset="2"/>
                </a:endParaRPr>
              </a:p>
              <a:p>
                <a:r>
                  <a:rPr lang="en-GB" sz="1600" dirty="0">
                    <a:sym typeface="Wingdings" pitchFamily="2" charset="2"/>
                  </a:rPr>
                  <a:t>	where </a:t>
                </a:r>
                <a:r>
                  <a:rPr lang="en-GB" sz="1600" dirty="0" err="1">
                    <a:sym typeface="Wingdings" pitchFamily="2" charset="2"/>
                  </a:rPr>
                  <a:t>i</a:t>
                </a:r>
                <a:r>
                  <a:rPr lang="en-GB" sz="1600" dirty="0">
                    <a:sym typeface="Wingdings" pitchFamily="2" charset="2"/>
                  </a:rPr>
                  <a:t> is the region of interest (0, 1, 2) </a:t>
                </a:r>
                <a:r>
                  <a:rPr lang="en-GB" sz="1600" dirty="0" err="1">
                    <a:sym typeface="Wingdings" pitchFamily="2" charset="2"/>
                  </a:rPr>
                  <a:t>btag</a:t>
                </a:r>
                <a:endParaRPr lang="en-GB" sz="1600" dirty="0">
                  <a:sym typeface="Wingdings" pitchFamily="2" charset="2"/>
                </a:endParaRPr>
              </a:p>
              <a:p>
                <a:endParaRPr lang="en-GB" sz="1600" dirty="0">
                  <a:sym typeface="Wingdings" pitchFamily="2" charset="2"/>
                </a:endParaRPr>
              </a:p>
              <a:p>
                <a:pPr marL="285750" indent="-285750">
                  <a:buFont typeface="Arial" panose="020B0604020202020204" pitchFamily="34" charset="0"/>
                  <a:buChar char="•"/>
                </a:pPr>
                <a:r>
                  <a:rPr lang="en-US" sz="1600" dirty="0">
                    <a:latin typeface="Cambria Math" panose="02040503050406030204" pitchFamily="18" charset="0"/>
                    <a:sym typeface="Wingdings" pitchFamily="2" charset="2"/>
                  </a:rPr>
                  <a:t>We perform a simultaneous fit in 3 regions (0, 1, 2) </a:t>
                </a:r>
                <a:r>
                  <a:rPr lang="en-US" sz="1600" dirty="0" err="1">
                    <a:latin typeface="Cambria Math" panose="02040503050406030204" pitchFamily="18" charset="0"/>
                    <a:sym typeface="Wingdings" pitchFamily="2" charset="2"/>
                  </a:rPr>
                  <a:t>btag</a:t>
                </a:r>
                <a:r>
                  <a:rPr lang="en-US" sz="1600" dirty="0">
                    <a:latin typeface="Cambria Math" panose="02040503050406030204" pitchFamily="18" charset="0"/>
                    <a:sym typeface="Wingdings" pitchFamily="2" charset="2"/>
                  </a:rPr>
                  <a:t> because we do not have a pure Control Region. </a:t>
                </a:r>
              </a:p>
              <a:p>
                <a:pPr marL="742950" lvl="1" indent="-285750">
                  <a:buFont typeface="Arial" panose="020B0604020202020204" pitchFamily="34" charset="0"/>
                  <a:buChar char="•"/>
                </a:pPr>
                <a:r>
                  <a:rPr lang="en-US" sz="1600" dirty="0">
                    <a:latin typeface="Cambria Math" panose="02040503050406030204" pitchFamily="18" charset="0"/>
                    <a:sym typeface="Wingdings" pitchFamily="2" charset="2"/>
                  </a:rPr>
                  <a:t>Our CR from data is contaminated because of the new </a:t>
                </a:r>
                <a:r>
                  <a:rPr lang="en-US" sz="1600" dirty="0" err="1">
                    <a:latin typeface="Cambria Math" panose="02040503050406030204" pitchFamily="18" charset="0"/>
                    <a:sym typeface="Wingdings" pitchFamily="2" charset="2"/>
                  </a:rPr>
                  <a:t>topTagger</a:t>
                </a:r>
                <a:r>
                  <a:rPr lang="en-US" sz="1600" dirty="0">
                    <a:latin typeface="Cambria Math" panose="02040503050406030204" pitchFamily="18" charset="0"/>
                    <a:sym typeface="Wingdings" pitchFamily="2" charset="2"/>
                  </a:rPr>
                  <a:t> </a:t>
                </a:r>
                <a:endParaRPr lang="en-GB" sz="1600" dirty="0">
                  <a:sym typeface="Wingdings" pitchFamily="2" charset="2"/>
                </a:endParaRPr>
              </a:p>
            </p:txBody>
          </p:sp>
        </mc:Choice>
        <mc:Fallback>
          <p:sp>
            <p:nvSpPr>
              <p:cNvPr id="14" name="TextBox 13"/>
              <p:cNvSpPr txBox="1">
                <a:spLocks noRot="1" noChangeAspect="1" noMove="1" noResize="1" noEditPoints="1" noAdjustHandles="1" noChangeArrowheads="1" noChangeShapeType="1" noTextEdit="1"/>
              </p:cNvSpPr>
              <p:nvPr/>
            </p:nvSpPr>
            <p:spPr>
              <a:xfrm>
                <a:off x="361281" y="613037"/>
                <a:ext cx="11533733" cy="5029005"/>
              </a:xfrm>
              <a:prstGeom prst="rect">
                <a:avLst/>
              </a:prstGeom>
              <a:blipFill>
                <a:blip r:embed="rId2"/>
                <a:stretch>
                  <a:fillRect l="-110" t="-505" b="-505"/>
                </a:stretch>
              </a:blipFill>
            </p:spPr>
            <p:txBody>
              <a:bodyPr/>
              <a:lstStyle/>
              <a:p>
                <a:r>
                  <a:rPr lang="en-US">
                    <a:noFill/>
                  </a:rPr>
                  <a:t> </a:t>
                </a:r>
              </a:p>
            </p:txBody>
          </p:sp>
        </mc:Fallback>
      </mc:AlternateContent>
    </p:spTree>
    <p:extLst>
      <p:ext uri="{BB962C8B-B14F-4D97-AF65-F5344CB8AC3E}">
        <p14:creationId xmlns:p14="http://schemas.microsoft.com/office/powerpoint/2010/main" val="1326115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6D23E9E-7BD0-477A-9D39-6A18027603B3}" type="datetime1">
              <a:rPr lang="en-US" smtClean="0"/>
              <a:t>11/10/19</a:t>
            </a:fld>
            <a:endParaRPr lang="en-US" dirty="0"/>
          </a:p>
        </p:txBody>
      </p:sp>
      <p:sp>
        <p:nvSpPr>
          <p:cNvPr id="4" name="Footer Placeholder 3"/>
          <p:cNvSpPr>
            <a:spLocks noGrp="1"/>
          </p:cNvSpPr>
          <p:nvPr>
            <p:ph type="ftr" sz="quarter" idx="11"/>
          </p:nvPr>
        </p:nvSpPr>
        <p:spPr/>
        <p:txBody>
          <a:bodyPr/>
          <a:lstStyle/>
          <a:p>
            <a:r>
              <a:rPr lang="en-US"/>
              <a:t>Papakrivopoulos Ioannis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635" y="1293223"/>
            <a:ext cx="5703376" cy="4206240"/>
          </a:xfrm>
          <a:prstGeom prst="rect">
            <a:avLst/>
          </a:prstGeom>
        </p:spPr>
      </p:pic>
      <p:sp>
        <p:nvSpPr>
          <p:cNvPr id="6" name="TextBox 5"/>
          <p:cNvSpPr txBox="1"/>
          <p:nvPr/>
        </p:nvSpPr>
        <p:spPr>
          <a:xfrm>
            <a:off x="128493" y="1012972"/>
            <a:ext cx="4463273" cy="1477328"/>
          </a:xfrm>
          <a:prstGeom prst="rect">
            <a:avLst/>
          </a:prstGeom>
          <a:noFill/>
        </p:spPr>
        <p:txBody>
          <a:bodyPr wrap="none" rtlCol="0">
            <a:spAutoFit/>
          </a:bodyPr>
          <a:lstStyle/>
          <a:p>
            <a:r>
              <a:rPr lang="en-US" dirty="0"/>
              <a:t>Top, anti-top production with fully hadronic</a:t>
            </a:r>
          </a:p>
          <a:p>
            <a:r>
              <a:rPr lang="en-US" dirty="0"/>
              <a:t>final state.</a:t>
            </a:r>
          </a:p>
          <a:p>
            <a:endParaRPr lang="en-US" dirty="0"/>
          </a:p>
          <a:p>
            <a:r>
              <a:rPr lang="en-US" dirty="0"/>
              <a:t>Trying to identify two big jets that contain the</a:t>
            </a:r>
          </a:p>
          <a:p>
            <a:r>
              <a:rPr lang="en-US" dirty="0"/>
              <a:t>products of the top/anti-top decay.</a:t>
            </a:r>
          </a:p>
        </p:txBody>
      </p:sp>
      <p:cxnSp>
        <p:nvCxnSpPr>
          <p:cNvPr id="8" name="Straight Connector 7"/>
          <p:cNvCxnSpPr>
            <a:endCxn id="14" idx="2"/>
          </p:cNvCxnSpPr>
          <p:nvPr/>
        </p:nvCxnSpPr>
        <p:spPr>
          <a:xfrm flipH="1" flipV="1">
            <a:off x="6693088" y="1061540"/>
            <a:ext cx="1051603" cy="18202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14" idx="6"/>
          </p:cNvCxnSpPr>
          <p:nvPr/>
        </p:nvCxnSpPr>
        <p:spPr>
          <a:xfrm flipV="1">
            <a:off x="7960792" y="2121540"/>
            <a:ext cx="2334350" cy="8460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rot="983875">
            <a:off x="6616724" y="1341394"/>
            <a:ext cx="3754782" cy="50029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5" y="2881746"/>
            <a:ext cx="4577567" cy="2930263"/>
          </a:xfrm>
          <a:prstGeom prst="rect">
            <a:avLst/>
          </a:prstGeom>
        </p:spPr>
      </p:pic>
      <p:sp>
        <p:nvSpPr>
          <p:cNvPr id="15" name="TextBox 14"/>
          <p:cNvSpPr txBox="1"/>
          <p:nvPr/>
        </p:nvSpPr>
        <p:spPr>
          <a:xfrm>
            <a:off x="111966" y="83975"/>
            <a:ext cx="7791062" cy="523220"/>
          </a:xfrm>
          <a:prstGeom prst="rect">
            <a:avLst/>
          </a:prstGeom>
          <a:noFill/>
        </p:spPr>
        <p:txBody>
          <a:bodyPr wrap="square" rtlCol="0">
            <a:spAutoFit/>
          </a:bodyPr>
          <a:lstStyle/>
          <a:p>
            <a:r>
              <a:rPr lang="en-GB" sz="2800" u="sng" dirty="0"/>
              <a:t>Motivation</a:t>
            </a:r>
          </a:p>
        </p:txBody>
      </p:sp>
    </p:spTree>
    <p:extLst>
      <p:ext uri="{BB962C8B-B14F-4D97-AF65-F5344CB8AC3E}">
        <p14:creationId xmlns:p14="http://schemas.microsoft.com/office/powerpoint/2010/main" val="3160262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11" name="TextBox 10">
            <a:extLst>
              <a:ext uri="{FF2B5EF4-FFF2-40B4-BE49-F238E27FC236}">
                <a16:creationId xmlns:a16="http://schemas.microsoft.com/office/drawing/2014/main" id="{6E3C2BBC-4282-7646-89AC-CC81A9FCB99A}"/>
              </a:ext>
            </a:extLst>
          </p:cNvPr>
          <p:cNvSpPr txBox="1"/>
          <p:nvPr/>
        </p:nvSpPr>
        <p:spPr>
          <a:xfrm>
            <a:off x="-292763" y="4665367"/>
            <a:ext cx="2327564" cy="369332"/>
          </a:xfrm>
          <a:prstGeom prst="rect">
            <a:avLst/>
          </a:prstGeom>
          <a:noFill/>
        </p:spPr>
        <p:txBody>
          <a:bodyPr wrap="square" rtlCol="0">
            <a:spAutoFit/>
          </a:bodyPr>
          <a:lstStyle/>
          <a:p>
            <a:pPr algn="ctr"/>
            <a:r>
              <a:rPr lang="en-US" dirty="0">
                <a:solidFill>
                  <a:srgbClr val="FF0000"/>
                </a:solidFill>
              </a:rPr>
              <a:t>2017</a:t>
            </a:r>
          </a:p>
        </p:txBody>
      </p:sp>
      <p:sp>
        <p:nvSpPr>
          <p:cNvPr id="13" name="TextBox 12">
            <a:extLst>
              <a:ext uri="{FF2B5EF4-FFF2-40B4-BE49-F238E27FC236}">
                <a16:creationId xmlns:a16="http://schemas.microsoft.com/office/drawing/2014/main" id="{CC05AD7F-87EB-484C-91CB-B4EC286A00F1}"/>
              </a:ext>
            </a:extLst>
          </p:cNvPr>
          <p:cNvSpPr txBox="1"/>
          <p:nvPr/>
        </p:nvSpPr>
        <p:spPr>
          <a:xfrm>
            <a:off x="5397545" y="4666743"/>
            <a:ext cx="2327564" cy="369332"/>
          </a:xfrm>
          <a:prstGeom prst="rect">
            <a:avLst/>
          </a:prstGeom>
          <a:noFill/>
        </p:spPr>
        <p:txBody>
          <a:bodyPr wrap="square" rtlCol="0">
            <a:spAutoFit/>
          </a:bodyPr>
          <a:lstStyle/>
          <a:p>
            <a:pPr algn="ctr"/>
            <a:r>
              <a:rPr lang="en-US" dirty="0">
                <a:solidFill>
                  <a:srgbClr val="00B050"/>
                </a:solidFill>
              </a:rPr>
              <a:t>2018</a:t>
            </a:r>
          </a:p>
        </p:txBody>
      </p:sp>
      <p:sp>
        <p:nvSpPr>
          <p:cNvPr id="14" name="TextBox 13">
            <a:extLst>
              <a:ext uri="{FF2B5EF4-FFF2-40B4-BE49-F238E27FC236}">
                <a16:creationId xmlns:a16="http://schemas.microsoft.com/office/drawing/2014/main" id="{DA4D9756-0926-4644-AF86-A227A1C7D957}"/>
              </a:ext>
            </a:extLst>
          </p:cNvPr>
          <p:cNvSpPr txBox="1"/>
          <p:nvPr/>
        </p:nvSpPr>
        <p:spPr>
          <a:xfrm>
            <a:off x="5397545" y="1558709"/>
            <a:ext cx="2327564" cy="369332"/>
          </a:xfrm>
          <a:prstGeom prst="rect">
            <a:avLst/>
          </a:prstGeom>
          <a:noFill/>
        </p:spPr>
        <p:txBody>
          <a:bodyPr wrap="square" rtlCol="0">
            <a:spAutoFit/>
          </a:bodyPr>
          <a:lstStyle/>
          <a:p>
            <a:pPr algn="ctr"/>
            <a:r>
              <a:rPr lang="en-US" dirty="0">
                <a:solidFill>
                  <a:srgbClr val="00B0F0"/>
                </a:solidFill>
              </a:rPr>
              <a:t>2016</a:t>
            </a:r>
          </a:p>
        </p:txBody>
      </p:sp>
      <p:sp>
        <p:nvSpPr>
          <p:cNvPr id="18" name="TextBox 17">
            <a:extLst>
              <a:ext uri="{FF2B5EF4-FFF2-40B4-BE49-F238E27FC236}">
                <a16:creationId xmlns:a16="http://schemas.microsoft.com/office/drawing/2014/main" id="{34442D95-C94F-BD40-A8E1-390BF4E85687}"/>
              </a:ext>
            </a:extLst>
          </p:cNvPr>
          <p:cNvSpPr txBox="1"/>
          <p:nvPr/>
        </p:nvSpPr>
        <p:spPr>
          <a:xfrm>
            <a:off x="-292763" y="1558709"/>
            <a:ext cx="2327564" cy="369332"/>
          </a:xfrm>
          <a:prstGeom prst="rect">
            <a:avLst/>
          </a:prstGeom>
          <a:noFill/>
        </p:spPr>
        <p:txBody>
          <a:bodyPr wrap="square" rtlCol="0">
            <a:spAutoFit/>
          </a:bodyPr>
          <a:lstStyle/>
          <a:p>
            <a:pPr algn="ctr"/>
            <a:r>
              <a:rPr lang="en-US" dirty="0"/>
              <a:t>2016</a:t>
            </a:r>
          </a:p>
        </p:txBody>
      </p:sp>
      <p:pic>
        <p:nvPicPr>
          <p:cNvPr id="19" name="Picture 18">
            <a:extLst>
              <a:ext uri="{FF2B5EF4-FFF2-40B4-BE49-F238E27FC236}">
                <a16:creationId xmlns:a16="http://schemas.microsoft.com/office/drawing/2014/main" id="{FE263F55-9974-A74A-91DC-CC813B8DC796}"/>
              </a:ext>
            </a:extLst>
          </p:cNvPr>
          <p:cNvPicPr>
            <a:picLocks noChangeAspect="1"/>
          </p:cNvPicPr>
          <p:nvPr/>
        </p:nvPicPr>
        <p:blipFill>
          <a:blip r:embed="rId2"/>
          <a:stretch>
            <a:fillRect/>
          </a:stretch>
        </p:blipFill>
        <p:spPr>
          <a:xfrm>
            <a:off x="1346184" y="427473"/>
            <a:ext cx="4749815" cy="3104000"/>
          </a:xfrm>
          <a:prstGeom prst="rect">
            <a:avLst/>
          </a:prstGeom>
        </p:spPr>
      </p:pic>
      <p:sp>
        <p:nvSpPr>
          <p:cNvPr id="7" name="TextBox 6"/>
          <p:cNvSpPr txBox="1"/>
          <p:nvPr/>
        </p:nvSpPr>
        <p:spPr>
          <a:xfrm>
            <a:off x="111965" y="83975"/>
            <a:ext cx="3845673" cy="523220"/>
          </a:xfrm>
          <a:prstGeom prst="rect">
            <a:avLst/>
          </a:prstGeom>
          <a:noFill/>
        </p:spPr>
        <p:txBody>
          <a:bodyPr wrap="square" rtlCol="0">
            <a:spAutoFit/>
          </a:bodyPr>
          <a:lstStyle/>
          <a:p>
            <a:r>
              <a:rPr lang="en-US" sz="2800" u="sng" dirty="0"/>
              <a:t>Template Fit results in CR</a:t>
            </a:r>
          </a:p>
        </p:txBody>
      </p:sp>
      <p:sp>
        <p:nvSpPr>
          <p:cNvPr id="20" name="Rectangle 19">
            <a:extLst>
              <a:ext uri="{FF2B5EF4-FFF2-40B4-BE49-F238E27FC236}">
                <a16:creationId xmlns:a16="http://schemas.microsoft.com/office/drawing/2014/main" id="{7D8386BF-FC64-4541-8F05-E0FC6E617F7D}"/>
              </a:ext>
            </a:extLst>
          </p:cNvPr>
          <p:cNvSpPr/>
          <p:nvPr/>
        </p:nvSpPr>
        <p:spPr>
          <a:xfrm>
            <a:off x="6965016" y="165893"/>
            <a:ext cx="4522135" cy="3058113"/>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43C2ACE-CC64-3146-8DC3-BB42116AE8FE}"/>
              </a:ext>
            </a:extLst>
          </p:cNvPr>
          <p:cNvSpPr/>
          <p:nvPr/>
        </p:nvSpPr>
        <p:spPr>
          <a:xfrm>
            <a:off x="6915007" y="3390692"/>
            <a:ext cx="4522135" cy="3058113"/>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5D0875-C4A6-9E4F-ABC4-F9B27DD7B3A2}"/>
              </a:ext>
            </a:extLst>
          </p:cNvPr>
          <p:cNvSpPr/>
          <p:nvPr/>
        </p:nvSpPr>
        <p:spPr>
          <a:xfrm>
            <a:off x="1460023" y="3505642"/>
            <a:ext cx="4522135" cy="30581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A11259-C9B2-AB49-AF31-CDA5EE39D94E}"/>
              </a:ext>
            </a:extLst>
          </p:cNvPr>
          <p:cNvSpPr/>
          <p:nvPr/>
        </p:nvSpPr>
        <p:spPr>
          <a:xfrm>
            <a:off x="1447521" y="607195"/>
            <a:ext cx="4522135" cy="2842712"/>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642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F0"/>
                </a:solidFill>
              </a:rPr>
              <a:t>2016</a:t>
            </a:r>
            <a:r>
              <a:rPr lang="en-US" sz="2800" u="sng" dirty="0"/>
              <a:t> when eb is fixed</a:t>
            </a:r>
          </a:p>
        </p:txBody>
      </p:sp>
      <p:sp>
        <p:nvSpPr>
          <p:cNvPr id="6" name="TextBox 5">
            <a:extLst>
              <a:ext uri="{FF2B5EF4-FFF2-40B4-BE49-F238E27FC236}">
                <a16:creationId xmlns:a16="http://schemas.microsoft.com/office/drawing/2014/main" id="{60C184D7-AF9B-2341-B6AF-705848B30236}"/>
              </a:ext>
            </a:extLst>
          </p:cNvPr>
          <p:cNvSpPr txBox="1"/>
          <p:nvPr/>
        </p:nvSpPr>
        <p:spPr>
          <a:xfrm>
            <a:off x="1941029" y="848859"/>
            <a:ext cx="3188184" cy="369332"/>
          </a:xfrm>
          <a:prstGeom prst="rect">
            <a:avLst/>
          </a:prstGeom>
          <a:noFill/>
        </p:spPr>
        <p:txBody>
          <a:bodyPr wrap="square" rtlCol="0">
            <a:spAutoFit/>
          </a:bodyPr>
          <a:lstStyle/>
          <a:p>
            <a:r>
              <a:rPr lang="en-US" dirty="0"/>
              <a:t>Signal Region (2btag)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8040852" y="848859"/>
            <a:ext cx="3031961" cy="369332"/>
          </a:xfrm>
          <a:prstGeom prst="rect">
            <a:avLst/>
          </a:prstGeom>
          <a:noFill/>
        </p:spPr>
        <p:txBody>
          <a:bodyPr wrap="square" rtlCol="0">
            <a:spAutoFit/>
          </a:bodyPr>
          <a:lstStyle/>
          <a:p>
            <a:r>
              <a:rPr lang="en-US" dirty="0"/>
              <a:t>Signal Region (2btag) </a:t>
            </a:r>
            <a:r>
              <a:rPr lang="en-US" dirty="0">
                <a:solidFill>
                  <a:srgbClr val="00B0F0"/>
                </a:solidFill>
              </a:rPr>
              <a:t>(2016)</a:t>
            </a:r>
          </a:p>
        </p:txBody>
      </p:sp>
      <p:sp>
        <p:nvSpPr>
          <p:cNvPr id="9" name="TextBox 8">
            <a:extLst>
              <a:ext uri="{FF2B5EF4-FFF2-40B4-BE49-F238E27FC236}">
                <a16:creationId xmlns:a16="http://schemas.microsoft.com/office/drawing/2014/main" id="{BCC54C15-C96D-4442-8C48-8E69D9266D1D}"/>
              </a:ext>
            </a:extLst>
          </p:cNvPr>
          <p:cNvSpPr txBox="1"/>
          <p:nvPr/>
        </p:nvSpPr>
        <p:spPr>
          <a:xfrm>
            <a:off x="451944" y="5356836"/>
            <a:ext cx="11056883" cy="523220"/>
          </a:xfrm>
          <a:prstGeom prst="rect">
            <a:avLst/>
          </a:prstGeom>
          <a:noFill/>
        </p:spPr>
        <p:txBody>
          <a:bodyPr wrap="square" rtlCol="0">
            <a:spAutoFit/>
          </a:bodyPr>
          <a:lstStyle/>
          <a:p>
            <a:r>
              <a:rPr lang="en-US" sz="1400" dirty="0"/>
              <a:t>Result of the template fit on data in SR. The red line shows the ttbar contribution, the green line shows the QCD, and the brown line shows the subdominant backgrounds </a:t>
            </a:r>
          </a:p>
        </p:txBody>
      </p:sp>
      <p:pic>
        <p:nvPicPr>
          <p:cNvPr id="12" name="Picture 11">
            <a:extLst>
              <a:ext uri="{FF2B5EF4-FFF2-40B4-BE49-F238E27FC236}">
                <a16:creationId xmlns:a16="http://schemas.microsoft.com/office/drawing/2014/main" id="{6585A04A-B55E-8546-BD59-8F087360F56A}"/>
              </a:ext>
            </a:extLst>
          </p:cNvPr>
          <p:cNvPicPr>
            <a:picLocks noChangeAspect="1"/>
          </p:cNvPicPr>
          <p:nvPr/>
        </p:nvPicPr>
        <p:blipFill>
          <a:blip r:embed="rId2"/>
          <a:stretch>
            <a:fillRect/>
          </a:stretch>
        </p:blipFill>
        <p:spPr>
          <a:xfrm rot="5400000">
            <a:off x="1213055" y="211498"/>
            <a:ext cx="3918585" cy="6120765"/>
          </a:xfrm>
          <a:prstGeom prst="rect">
            <a:avLst/>
          </a:prstGeom>
        </p:spPr>
      </p:pic>
      <p:pic>
        <p:nvPicPr>
          <p:cNvPr id="4" name="Picture 3">
            <a:extLst>
              <a:ext uri="{FF2B5EF4-FFF2-40B4-BE49-F238E27FC236}">
                <a16:creationId xmlns:a16="http://schemas.microsoft.com/office/drawing/2014/main" id="{A5550120-3FE1-234E-8501-6F3658F70A63}"/>
              </a:ext>
            </a:extLst>
          </p:cNvPr>
          <p:cNvPicPr>
            <a:picLocks noChangeAspect="1"/>
          </p:cNvPicPr>
          <p:nvPr/>
        </p:nvPicPr>
        <p:blipFill>
          <a:blip r:embed="rId3"/>
          <a:stretch>
            <a:fillRect/>
          </a:stretch>
        </p:blipFill>
        <p:spPr>
          <a:xfrm rot="5400000">
            <a:off x="7172325" y="211498"/>
            <a:ext cx="3918585" cy="6120765"/>
          </a:xfrm>
          <a:prstGeom prst="rect">
            <a:avLst/>
          </a:prstGeom>
        </p:spPr>
      </p:pic>
    </p:spTree>
    <p:extLst>
      <p:ext uri="{BB962C8B-B14F-4D97-AF65-F5344CB8AC3E}">
        <p14:creationId xmlns:p14="http://schemas.microsoft.com/office/powerpoint/2010/main" val="323554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54C15-C96D-4442-8C48-8E69D9266D1D}"/>
              </a:ext>
            </a:extLst>
          </p:cNvPr>
          <p:cNvSpPr txBox="1"/>
          <p:nvPr/>
        </p:nvSpPr>
        <p:spPr>
          <a:xfrm>
            <a:off x="451945" y="5220128"/>
            <a:ext cx="11056883" cy="523220"/>
          </a:xfrm>
          <a:prstGeom prst="rect">
            <a:avLst/>
          </a:prstGeom>
          <a:noFill/>
        </p:spPr>
        <p:txBody>
          <a:bodyPr wrap="square" rtlCol="0">
            <a:spAutoFit/>
          </a:bodyPr>
          <a:lstStyle/>
          <a:p>
            <a:r>
              <a:rPr lang="en-US" sz="1400" dirty="0"/>
              <a:t>Result of the template fit on data in CR. The red line shows the </a:t>
            </a:r>
            <a:r>
              <a:rPr lang="en-US" sz="1400" dirty="0" err="1"/>
              <a:t>tt</a:t>
            </a:r>
            <a:r>
              <a:rPr lang="en-US" sz="1400" dirty="0"/>
              <a:t> contribution, the green line shows the QCD, and the brown line shows the subdominant backgrounds </a:t>
            </a:r>
          </a:p>
        </p:txBody>
      </p:sp>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F0"/>
                </a:solidFill>
              </a:rPr>
              <a:t>2016</a:t>
            </a:r>
            <a:r>
              <a:rPr lang="en-US" sz="2800" u="sng" dirty="0"/>
              <a:t> when eb is fixed</a:t>
            </a:r>
          </a:p>
        </p:txBody>
      </p:sp>
      <p:sp>
        <p:nvSpPr>
          <p:cNvPr id="6" name="TextBox 5">
            <a:extLst>
              <a:ext uri="{FF2B5EF4-FFF2-40B4-BE49-F238E27FC236}">
                <a16:creationId xmlns:a16="http://schemas.microsoft.com/office/drawing/2014/main" id="{60C184D7-AF9B-2341-B6AF-705848B30236}"/>
              </a:ext>
            </a:extLst>
          </p:cNvPr>
          <p:cNvSpPr txBox="1"/>
          <p:nvPr/>
        </p:nvSpPr>
        <p:spPr>
          <a:xfrm>
            <a:off x="1414463" y="848859"/>
            <a:ext cx="3180137" cy="369332"/>
          </a:xfrm>
          <a:prstGeom prst="rect">
            <a:avLst/>
          </a:prstGeom>
          <a:noFill/>
        </p:spPr>
        <p:txBody>
          <a:bodyPr wrap="square" rtlCol="0">
            <a:spAutoFit/>
          </a:bodyPr>
          <a:lstStyle/>
          <a:p>
            <a:r>
              <a:rPr lang="en-US" dirty="0"/>
              <a:t>Control Region (0btag)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8040852" y="848859"/>
            <a:ext cx="3046248" cy="369332"/>
          </a:xfrm>
          <a:prstGeom prst="rect">
            <a:avLst/>
          </a:prstGeom>
          <a:noFill/>
        </p:spPr>
        <p:txBody>
          <a:bodyPr wrap="square" rtlCol="0">
            <a:spAutoFit/>
          </a:bodyPr>
          <a:lstStyle/>
          <a:p>
            <a:r>
              <a:rPr lang="en-US" dirty="0"/>
              <a:t>Control Region (0btag) </a:t>
            </a:r>
            <a:r>
              <a:rPr lang="en-US" dirty="0">
                <a:solidFill>
                  <a:srgbClr val="00B0F0"/>
                </a:solidFill>
              </a:rPr>
              <a:t>(2016)</a:t>
            </a:r>
          </a:p>
        </p:txBody>
      </p:sp>
      <p:pic>
        <p:nvPicPr>
          <p:cNvPr id="5" name="Picture 4">
            <a:extLst>
              <a:ext uri="{FF2B5EF4-FFF2-40B4-BE49-F238E27FC236}">
                <a16:creationId xmlns:a16="http://schemas.microsoft.com/office/drawing/2014/main" id="{A8D359F9-8257-D14A-A16F-6D0B4393B913}"/>
              </a:ext>
            </a:extLst>
          </p:cNvPr>
          <p:cNvPicPr>
            <a:picLocks noChangeAspect="1"/>
          </p:cNvPicPr>
          <p:nvPr/>
        </p:nvPicPr>
        <p:blipFill>
          <a:blip r:embed="rId2"/>
          <a:stretch>
            <a:fillRect/>
          </a:stretch>
        </p:blipFill>
        <p:spPr>
          <a:xfrm rot="5400000">
            <a:off x="7172325" y="222541"/>
            <a:ext cx="3918585" cy="6120765"/>
          </a:xfrm>
          <a:prstGeom prst="rect">
            <a:avLst/>
          </a:prstGeom>
        </p:spPr>
      </p:pic>
      <p:pic>
        <p:nvPicPr>
          <p:cNvPr id="12" name="Picture 11">
            <a:extLst>
              <a:ext uri="{FF2B5EF4-FFF2-40B4-BE49-F238E27FC236}">
                <a16:creationId xmlns:a16="http://schemas.microsoft.com/office/drawing/2014/main" id="{ADE86EF3-82AD-E547-A7A2-B52AD708BAEA}"/>
              </a:ext>
            </a:extLst>
          </p:cNvPr>
          <p:cNvPicPr>
            <a:picLocks noChangeAspect="1"/>
          </p:cNvPicPr>
          <p:nvPr/>
        </p:nvPicPr>
        <p:blipFill>
          <a:blip r:embed="rId3"/>
          <a:stretch>
            <a:fillRect/>
          </a:stretch>
        </p:blipFill>
        <p:spPr>
          <a:xfrm rot="5400000">
            <a:off x="1101090" y="222542"/>
            <a:ext cx="3918585" cy="6120765"/>
          </a:xfrm>
          <a:prstGeom prst="rect">
            <a:avLst/>
          </a:prstGeom>
        </p:spPr>
      </p:pic>
    </p:spTree>
    <p:extLst>
      <p:ext uri="{BB962C8B-B14F-4D97-AF65-F5344CB8AC3E}">
        <p14:creationId xmlns:p14="http://schemas.microsoft.com/office/powerpoint/2010/main" val="1681852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4" y="205522"/>
            <a:ext cx="11783049" cy="954107"/>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F0"/>
                </a:solidFill>
              </a:rPr>
              <a:t>2016</a:t>
            </a:r>
            <a:r>
              <a:rPr lang="en-US" sz="2800" u="sng" dirty="0"/>
              <a:t> (1btag Region)</a:t>
            </a:r>
          </a:p>
          <a:p>
            <a:endParaRPr lang="en-US" sz="2800" u="sng" dirty="0"/>
          </a:p>
        </p:txBody>
      </p:sp>
      <p:sp>
        <p:nvSpPr>
          <p:cNvPr id="2" name="TextBox 1">
            <a:extLst>
              <a:ext uri="{FF2B5EF4-FFF2-40B4-BE49-F238E27FC236}">
                <a16:creationId xmlns:a16="http://schemas.microsoft.com/office/drawing/2014/main" id="{B2F25ADD-763F-1347-84D9-FA823D90C9D2}"/>
              </a:ext>
            </a:extLst>
          </p:cNvPr>
          <p:cNvSpPr txBox="1"/>
          <p:nvPr/>
        </p:nvSpPr>
        <p:spPr>
          <a:xfrm>
            <a:off x="1896600" y="1012991"/>
            <a:ext cx="2327564" cy="369332"/>
          </a:xfrm>
          <a:prstGeom prst="rect">
            <a:avLst/>
          </a:prstGeom>
          <a:noFill/>
        </p:spPr>
        <p:txBody>
          <a:bodyPr wrap="square" rtlCol="0">
            <a:spAutoFit/>
          </a:bodyPr>
          <a:lstStyle/>
          <a:p>
            <a:pPr algn="ctr"/>
            <a:r>
              <a:rPr lang="en-US" dirty="0">
                <a:solidFill>
                  <a:srgbClr val="FF0000"/>
                </a:solidFill>
              </a:rPr>
              <a:t>2017</a:t>
            </a:r>
          </a:p>
        </p:txBody>
      </p:sp>
      <p:sp>
        <p:nvSpPr>
          <p:cNvPr id="8" name="TextBox 7">
            <a:extLst>
              <a:ext uri="{FF2B5EF4-FFF2-40B4-BE49-F238E27FC236}">
                <a16:creationId xmlns:a16="http://schemas.microsoft.com/office/drawing/2014/main" id="{EFDA841C-1E17-4241-B5CB-B6F369411C3B}"/>
              </a:ext>
            </a:extLst>
          </p:cNvPr>
          <p:cNvSpPr txBox="1"/>
          <p:nvPr/>
        </p:nvSpPr>
        <p:spPr>
          <a:xfrm>
            <a:off x="7900089" y="1003092"/>
            <a:ext cx="2327564" cy="369332"/>
          </a:xfrm>
          <a:prstGeom prst="rect">
            <a:avLst/>
          </a:prstGeom>
          <a:noFill/>
        </p:spPr>
        <p:txBody>
          <a:bodyPr wrap="square" rtlCol="0">
            <a:spAutoFit/>
          </a:bodyPr>
          <a:lstStyle/>
          <a:p>
            <a:pPr algn="ctr"/>
            <a:r>
              <a:rPr lang="en-US" dirty="0">
                <a:solidFill>
                  <a:srgbClr val="00B0F0"/>
                </a:solidFill>
              </a:rPr>
              <a:t>2016</a:t>
            </a:r>
          </a:p>
        </p:txBody>
      </p:sp>
      <p:pic>
        <p:nvPicPr>
          <p:cNvPr id="11" name="Picture 10">
            <a:extLst>
              <a:ext uri="{FF2B5EF4-FFF2-40B4-BE49-F238E27FC236}">
                <a16:creationId xmlns:a16="http://schemas.microsoft.com/office/drawing/2014/main" id="{F5D5FDB8-1A20-7F47-88C2-10CB610183F9}"/>
              </a:ext>
            </a:extLst>
          </p:cNvPr>
          <p:cNvPicPr>
            <a:picLocks noChangeAspect="1"/>
          </p:cNvPicPr>
          <p:nvPr/>
        </p:nvPicPr>
        <p:blipFill>
          <a:blip r:embed="rId2"/>
          <a:stretch>
            <a:fillRect/>
          </a:stretch>
        </p:blipFill>
        <p:spPr>
          <a:xfrm rot="5400000">
            <a:off x="1213054" y="238370"/>
            <a:ext cx="3918585" cy="6120765"/>
          </a:xfrm>
          <a:prstGeom prst="rect">
            <a:avLst/>
          </a:prstGeom>
        </p:spPr>
      </p:pic>
      <p:pic>
        <p:nvPicPr>
          <p:cNvPr id="9" name="Picture 8">
            <a:extLst>
              <a:ext uri="{FF2B5EF4-FFF2-40B4-BE49-F238E27FC236}">
                <a16:creationId xmlns:a16="http://schemas.microsoft.com/office/drawing/2014/main" id="{02EF4AD1-F443-7F4B-9B44-4FF959377253}"/>
              </a:ext>
            </a:extLst>
          </p:cNvPr>
          <p:cNvPicPr>
            <a:picLocks noChangeAspect="1"/>
          </p:cNvPicPr>
          <p:nvPr/>
        </p:nvPicPr>
        <p:blipFill>
          <a:blip r:embed="rId3"/>
          <a:stretch>
            <a:fillRect/>
          </a:stretch>
        </p:blipFill>
        <p:spPr>
          <a:xfrm rot="5400000">
            <a:off x="7202341" y="238369"/>
            <a:ext cx="3918585" cy="6120765"/>
          </a:xfrm>
          <a:prstGeom prst="rect">
            <a:avLst/>
          </a:prstGeom>
        </p:spPr>
      </p:pic>
    </p:spTree>
    <p:extLst>
      <p:ext uri="{BB962C8B-B14F-4D97-AF65-F5344CB8AC3E}">
        <p14:creationId xmlns:p14="http://schemas.microsoft.com/office/powerpoint/2010/main" val="2303526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when eb is fixed</a:t>
            </a:r>
          </a:p>
        </p:txBody>
      </p:sp>
      <p:sp>
        <p:nvSpPr>
          <p:cNvPr id="6" name="TextBox 5">
            <a:extLst>
              <a:ext uri="{FF2B5EF4-FFF2-40B4-BE49-F238E27FC236}">
                <a16:creationId xmlns:a16="http://schemas.microsoft.com/office/drawing/2014/main" id="{60C184D7-AF9B-2341-B6AF-705848B30236}"/>
              </a:ext>
            </a:extLst>
          </p:cNvPr>
          <p:cNvSpPr txBox="1"/>
          <p:nvPr/>
        </p:nvSpPr>
        <p:spPr>
          <a:xfrm>
            <a:off x="1941029" y="848859"/>
            <a:ext cx="3188184" cy="369332"/>
          </a:xfrm>
          <a:prstGeom prst="rect">
            <a:avLst/>
          </a:prstGeom>
          <a:noFill/>
        </p:spPr>
        <p:txBody>
          <a:bodyPr wrap="square" rtlCol="0">
            <a:spAutoFit/>
          </a:bodyPr>
          <a:lstStyle/>
          <a:p>
            <a:r>
              <a:rPr lang="en-US" dirty="0"/>
              <a:t>Signal Region (2btag)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8040852" y="848859"/>
            <a:ext cx="3031961" cy="369332"/>
          </a:xfrm>
          <a:prstGeom prst="rect">
            <a:avLst/>
          </a:prstGeom>
          <a:noFill/>
        </p:spPr>
        <p:txBody>
          <a:bodyPr wrap="square" rtlCol="0">
            <a:spAutoFit/>
          </a:bodyPr>
          <a:lstStyle/>
          <a:p>
            <a:r>
              <a:rPr lang="en-US" dirty="0"/>
              <a:t>Signal Region (2btag) </a:t>
            </a:r>
            <a:r>
              <a:rPr lang="en-US" dirty="0">
                <a:solidFill>
                  <a:srgbClr val="00B050"/>
                </a:solidFill>
              </a:rPr>
              <a:t>(2018)</a:t>
            </a:r>
          </a:p>
        </p:txBody>
      </p:sp>
      <p:sp>
        <p:nvSpPr>
          <p:cNvPr id="9" name="TextBox 8">
            <a:extLst>
              <a:ext uri="{FF2B5EF4-FFF2-40B4-BE49-F238E27FC236}">
                <a16:creationId xmlns:a16="http://schemas.microsoft.com/office/drawing/2014/main" id="{BCC54C15-C96D-4442-8C48-8E69D9266D1D}"/>
              </a:ext>
            </a:extLst>
          </p:cNvPr>
          <p:cNvSpPr txBox="1"/>
          <p:nvPr/>
        </p:nvSpPr>
        <p:spPr>
          <a:xfrm>
            <a:off x="451944" y="5356836"/>
            <a:ext cx="11056883" cy="523220"/>
          </a:xfrm>
          <a:prstGeom prst="rect">
            <a:avLst/>
          </a:prstGeom>
          <a:noFill/>
        </p:spPr>
        <p:txBody>
          <a:bodyPr wrap="square" rtlCol="0">
            <a:spAutoFit/>
          </a:bodyPr>
          <a:lstStyle/>
          <a:p>
            <a:r>
              <a:rPr lang="en-US" sz="1400" dirty="0"/>
              <a:t>Result of the template fit on data in SR. The red line shows the ttbar contribution, the green line shows the QCD, and the brown line shows the subdominant backgrounds </a:t>
            </a:r>
          </a:p>
        </p:txBody>
      </p:sp>
      <p:pic>
        <p:nvPicPr>
          <p:cNvPr id="11" name="Picture 10">
            <a:extLst>
              <a:ext uri="{FF2B5EF4-FFF2-40B4-BE49-F238E27FC236}">
                <a16:creationId xmlns:a16="http://schemas.microsoft.com/office/drawing/2014/main" id="{1F6A2FFF-2D3A-3B45-AB86-4362FA8AEDEC}"/>
              </a:ext>
            </a:extLst>
          </p:cNvPr>
          <p:cNvPicPr>
            <a:picLocks noChangeAspect="1"/>
          </p:cNvPicPr>
          <p:nvPr/>
        </p:nvPicPr>
        <p:blipFill>
          <a:blip r:embed="rId2"/>
          <a:stretch>
            <a:fillRect/>
          </a:stretch>
        </p:blipFill>
        <p:spPr>
          <a:xfrm rot="5400000">
            <a:off x="1213055" y="211498"/>
            <a:ext cx="3918585" cy="6120765"/>
          </a:xfrm>
          <a:prstGeom prst="rect">
            <a:avLst/>
          </a:prstGeom>
        </p:spPr>
      </p:pic>
      <p:pic>
        <p:nvPicPr>
          <p:cNvPr id="5" name="Picture 4">
            <a:extLst>
              <a:ext uri="{FF2B5EF4-FFF2-40B4-BE49-F238E27FC236}">
                <a16:creationId xmlns:a16="http://schemas.microsoft.com/office/drawing/2014/main" id="{26C2A375-AE12-C64D-8F91-39F9DE878685}"/>
              </a:ext>
            </a:extLst>
          </p:cNvPr>
          <p:cNvPicPr>
            <a:picLocks noChangeAspect="1"/>
          </p:cNvPicPr>
          <p:nvPr/>
        </p:nvPicPr>
        <p:blipFill>
          <a:blip r:embed="rId3"/>
          <a:stretch>
            <a:fillRect/>
          </a:stretch>
        </p:blipFill>
        <p:spPr>
          <a:xfrm rot="5400000">
            <a:off x="7172325" y="211498"/>
            <a:ext cx="3918585" cy="6120765"/>
          </a:xfrm>
          <a:prstGeom prst="rect">
            <a:avLst/>
          </a:prstGeom>
        </p:spPr>
      </p:pic>
    </p:spTree>
    <p:extLst>
      <p:ext uri="{BB962C8B-B14F-4D97-AF65-F5344CB8AC3E}">
        <p14:creationId xmlns:p14="http://schemas.microsoft.com/office/powerpoint/2010/main" val="1139883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54C15-C96D-4442-8C48-8E69D9266D1D}"/>
              </a:ext>
            </a:extLst>
          </p:cNvPr>
          <p:cNvSpPr txBox="1"/>
          <p:nvPr/>
        </p:nvSpPr>
        <p:spPr>
          <a:xfrm>
            <a:off x="451945" y="5220128"/>
            <a:ext cx="11056883" cy="523220"/>
          </a:xfrm>
          <a:prstGeom prst="rect">
            <a:avLst/>
          </a:prstGeom>
          <a:noFill/>
        </p:spPr>
        <p:txBody>
          <a:bodyPr wrap="square" rtlCol="0">
            <a:spAutoFit/>
          </a:bodyPr>
          <a:lstStyle/>
          <a:p>
            <a:r>
              <a:rPr lang="en-US" sz="1400" dirty="0"/>
              <a:t>Result of the template fit on data in CR. The red line shows the </a:t>
            </a:r>
            <a:r>
              <a:rPr lang="en-US" sz="1400" dirty="0" err="1"/>
              <a:t>tt</a:t>
            </a:r>
            <a:r>
              <a:rPr lang="en-US" sz="1400" dirty="0"/>
              <a:t> contribution, the green line shows the QCD, and the brown line shows the subdominant backgrounds </a:t>
            </a:r>
          </a:p>
        </p:txBody>
      </p:sp>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when eb is fixed</a:t>
            </a:r>
          </a:p>
        </p:txBody>
      </p:sp>
      <p:sp>
        <p:nvSpPr>
          <p:cNvPr id="6" name="TextBox 5">
            <a:extLst>
              <a:ext uri="{FF2B5EF4-FFF2-40B4-BE49-F238E27FC236}">
                <a16:creationId xmlns:a16="http://schemas.microsoft.com/office/drawing/2014/main" id="{60C184D7-AF9B-2341-B6AF-705848B30236}"/>
              </a:ext>
            </a:extLst>
          </p:cNvPr>
          <p:cNvSpPr txBox="1"/>
          <p:nvPr/>
        </p:nvSpPr>
        <p:spPr>
          <a:xfrm>
            <a:off x="1414463" y="848859"/>
            <a:ext cx="3180137" cy="369332"/>
          </a:xfrm>
          <a:prstGeom prst="rect">
            <a:avLst/>
          </a:prstGeom>
          <a:noFill/>
        </p:spPr>
        <p:txBody>
          <a:bodyPr wrap="square" rtlCol="0">
            <a:spAutoFit/>
          </a:bodyPr>
          <a:lstStyle/>
          <a:p>
            <a:r>
              <a:rPr lang="en-US" dirty="0"/>
              <a:t>Control Region (0btag)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8040852" y="848859"/>
            <a:ext cx="3046248" cy="369332"/>
          </a:xfrm>
          <a:prstGeom prst="rect">
            <a:avLst/>
          </a:prstGeom>
          <a:noFill/>
        </p:spPr>
        <p:txBody>
          <a:bodyPr wrap="square" rtlCol="0">
            <a:spAutoFit/>
          </a:bodyPr>
          <a:lstStyle/>
          <a:p>
            <a:r>
              <a:rPr lang="en-US" dirty="0"/>
              <a:t>Control Region (0btag) </a:t>
            </a:r>
            <a:r>
              <a:rPr lang="en-US" dirty="0">
                <a:solidFill>
                  <a:srgbClr val="00B050"/>
                </a:solidFill>
              </a:rPr>
              <a:t>(2018)</a:t>
            </a:r>
          </a:p>
        </p:txBody>
      </p:sp>
      <p:pic>
        <p:nvPicPr>
          <p:cNvPr id="10" name="Picture 9">
            <a:extLst>
              <a:ext uri="{FF2B5EF4-FFF2-40B4-BE49-F238E27FC236}">
                <a16:creationId xmlns:a16="http://schemas.microsoft.com/office/drawing/2014/main" id="{74A3CD43-C0CC-0D4B-9337-942ACE51831F}"/>
              </a:ext>
            </a:extLst>
          </p:cNvPr>
          <p:cNvPicPr>
            <a:picLocks noChangeAspect="1"/>
          </p:cNvPicPr>
          <p:nvPr/>
        </p:nvPicPr>
        <p:blipFill>
          <a:blip r:embed="rId2"/>
          <a:stretch>
            <a:fillRect/>
          </a:stretch>
        </p:blipFill>
        <p:spPr>
          <a:xfrm rot="5400000">
            <a:off x="1101090" y="222542"/>
            <a:ext cx="3918585" cy="6120765"/>
          </a:xfrm>
          <a:prstGeom prst="rect">
            <a:avLst/>
          </a:prstGeom>
        </p:spPr>
      </p:pic>
      <p:pic>
        <p:nvPicPr>
          <p:cNvPr id="11" name="Picture 10">
            <a:extLst>
              <a:ext uri="{FF2B5EF4-FFF2-40B4-BE49-F238E27FC236}">
                <a16:creationId xmlns:a16="http://schemas.microsoft.com/office/drawing/2014/main" id="{A1843AC2-C130-A94B-957F-7B514FFF4DE9}"/>
              </a:ext>
            </a:extLst>
          </p:cNvPr>
          <p:cNvPicPr>
            <a:picLocks noChangeAspect="1"/>
          </p:cNvPicPr>
          <p:nvPr/>
        </p:nvPicPr>
        <p:blipFill>
          <a:blip r:embed="rId3"/>
          <a:stretch>
            <a:fillRect/>
          </a:stretch>
        </p:blipFill>
        <p:spPr>
          <a:xfrm rot="5400000">
            <a:off x="7104579" y="222542"/>
            <a:ext cx="3918585" cy="6120765"/>
          </a:xfrm>
          <a:prstGeom prst="rect">
            <a:avLst/>
          </a:prstGeom>
        </p:spPr>
      </p:pic>
    </p:spTree>
    <p:extLst>
      <p:ext uri="{BB962C8B-B14F-4D97-AF65-F5344CB8AC3E}">
        <p14:creationId xmlns:p14="http://schemas.microsoft.com/office/powerpoint/2010/main" val="237320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4" y="205522"/>
            <a:ext cx="11783049" cy="954107"/>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(1btag Region)</a:t>
            </a:r>
          </a:p>
          <a:p>
            <a:endParaRPr lang="en-US" sz="2800" u="sng" dirty="0"/>
          </a:p>
        </p:txBody>
      </p:sp>
      <p:sp>
        <p:nvSpPr>
          <p:cNvPr id="2" name="TextBox 1">
            <a:extLst>
              <a:ext uri="{FF2B5EF4-FFF2-40B4-BE49-F238E27FC236}">
                <a16:creationId xmlns:a16="http://schemas.microsoft.com/office/drawing/2014/main" id="{B2F25ADD-763F-1347-84D9-FA823D90C9D2}"/>
              </a:ext>
            </a:extLst>
          </p:cNvPr>
          <p:cNvSpPr txBox="1"/>
          <p:nvPr/>
        </p:nvSpPr>
        <p:spPr>
          <a:xfrm>
            <a:off x="1896600" y="1012991"/>
            <a:ext cx="2327564" cy="369332"/>
          </a:xfrm>
          <a:prstGeom prst="rect">
            <a:avLst/>
          </a:prstGeom>
          <a:noFill/>
        </p:spPr>
        <p:txBody>
          <a:bodyPr wrap="square" rtlCol="0">
            <a:spAutoFit/>
          </a:bodyPr>
          <a:lstStyle/>
          <a:p>
            <a:pPr algn="ctr"/>
            <a:r>
              <a:rPr lang="en-US" dirty="0">
                <a:solidFill>
                  <a:srgbClr val="FF0000"/>
                </a:solidFill>
              </a:rPr>
              <a:t>2017</a:t>
            </a:r>
          </a:p>
        </p:txBody>
      </p:sp>
      <p:sp>
        <p:nvSpPr>
          <p:cNvPr id="8" name="TextBox 7">
            <a:extLst>
              <a:ext uri="{FF2B5EF4-FFF2-40B4-BE49-F238E27FC236}">
                <a16:creationId xmlns:a16="http://schemas.microsoft.com/office/drawing/2014/main" id="{EFDA841C-1E17-4241-B5CB-B6F369411C3B}"/>
              </a:ext>
            </a:extLst>
          </p:cNvPr>
          <p:cNvSpPr txBox="1"/>
          <p:nvPr/>
        </p:nvSpPr>
        <p:spPr>
          <a:xfrm>
            <a:off x="7900089" y="1003092"/>
            <a:ext cx="2327564" cy="369332"/>
          </a:xfrm>
          <a:prstGeom prst="rect">
            <a:avLst/>
          </a:prstGeom>
          <a:noFill/>
        </p:spPr>
        <p:txBody>
          <a:bodyPr wrap="square" rtlCol="0">
            <a:spAutoFit/>
          </a:bodyPr>
          <a:lstStyle/>
          <a:p>
            <a:pPr algn="ctr"/>
            <a:r>
              <a:rPr lang="en-US" dirty="0">
                <a:solidFill>
                  <a:srgbClr val="00B050"/>
                </a:solidFill>
              </a:rPr>
              <a:t>2018</a:t>
            </a:r>
          </a:p>
        </p:txBody>
      </p:sp>
      <p:pic>
        <p:nvPicPr>
          <p:cNvPr id="10" name="Picture 9">
            <a:extLst>
              <a:ext uri="{FF2B5EF4-FFF2-40B4-BE49-F238E27FC236}">
                <a16:creationId xmlns:a16="http://schemas.microsoft.com/office/drawing/2014/main" id="{9BAEEF5C-8981-C644-AE0F-2D045A7E9B4C}"/>
              </a:ext>
            </a:extLst>
          </p:cNvPr>
          <p:cNvPicPr>
            <a:picLocks noChangeAspect="1"/>
          </p:cNvPicPr>
          <p:nvPr/>
        </p:nvPicPr>
        <p:blipFill>
          <a:blip r:embed="rId2"/>
          <a:stretch>
            <a:fillRect/>
          </a:stretch>
        </p:blipFill>
        <p:spPr>
          <a:xfrm rot="5400000">
            <a:off x="1213054" y="238370"/>
            <a:ext cx="3918585" cy="6120765"/>
          </a:xfrm>
          <a:prstGeom prst="rect">
            <a:avLst/>
          </a:prstGeom>
        </p:spPr>
      </p:pic>
      <p:pic>
        <p:nvPicPr>
          <p:cNvPr id="6" name="Picture 5">
            <a:extLst>
              <a:ext uri="{FF2B5EF4-FFF2-40B4-BE49-F238E27FC236}">
                <a16:creationId xmlns:a16="http://schemas.microsoft.com/office/drawing/2014/main" id="{9CDC7E28-ADE4-1D4F-8F18-ABD53CD453EC}"/>
              </a:ext>
            </a:extLst>
          </p:cNvPr>
          <p:cNvPicPr>
            <a:picLocks noChangeAspect="1"/>
          </p:cNvPicPr>
          <p:nvPr/>
        </p:nvPicPr>
        <p:blipFill>
          <a:blip r:embed="rId3"/>
          <a:stretch>
            <a:fillRect/>
          </a:stretch>
        </p:blipFill>
        <p:spPr>
          <a:xfrm rot="5400000">
            <a:off x="7131801" y="238369"/>
            <a:ext cx="3918585" cy="6120765"/>
          </a:xfrm>
          <a:prstGeom prst="rect">
            <a:avLst/>
          </a:prstGeom>
        </p:spPr>
      </p:pic>
    </p:spTree>
    <p:extLst>
      <p:ext uri="{BB962C8B-B14F-4D97-AF65-F5344CB8AC3E}">
        <p14:creationId xmlns:p14="http://schemas.microsoft.com/office/powerpoint/2010/main" val="1520172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4" y="205522"/>
            <a:ext cx="11783049" cy="954107"/>
          </a:xfrm>
          <a:prstGeom prst="rect">
            <a:avLst/>
          </a:prstGeom>
          <a:noFill/>
        </p:spPr>
        <p:txBody>
          <a:bodyPr wrap="square" rtlCol="0">
            <a:spAutoFit/>
          </a:bodyPr>
          <a:lstStyle/>
          <a:p>
            <a:r>
              <a:rPr lang="en-US" sz="2800" u="sng" dirty="0"/>
              <a:t>Simultaneous Fit in 3 regions for </a:t>
            </a:r>
            <a:r>
              <a:rPr lang="el-GR" sz="2800" u="sng" dirty="0">
                <a:solidFill>
                  <a:srgbClr val="00B0F0"/>
                </a:solidFill>
              </a:rPr>
              <a:t>2016</a:t>
            </a:r>
            <a:r>
              <a:rPr lang="el-GR" sz="2800" u="sng" dirty="0"/>
              <a:t>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(nuisances) with fixed eb</a:t>
            </a:r>
          </a:p>
          <a:p>
            <a:endParaRPr lang="en-US" sz="2800" u="sng" dirty="0"/>
          </a:p>
        </p:txBody>
      </p:sp>
      <p:sp>
        <p:nvSpPr>
          <p:cNvPr id="2" name="TextBox 1">
            <a:extLst>
              <a:ext uri="{FF2B5EF4-FFF2-40B4-BE49-F238E27FC236}">
                <a16:creationId xmlns:a16="http://schemas.microsoft.com/office/drawing/2014/main" id="{B2F25ADD-763F-1347-84D9-FA823D90C9D2}"/>
              </a:ext>
            </a:extLst>
          </p:cNvPr>
          <p:cNvSpPr txBox="1"/>
          <p:nvPr/>
        </p:nvSpPr>
        <p:spPr>
          <a:xfrm>
            <a:off x="4745092" y="1359271"/>
            <a:ext cx="2327564" cy="369332"/>
          </a:xfrm>
          <a:prstGeom prst="rect">
            <a:avLst/>
          </a:prstGeom>
          <a:noFill/>
        </p:spPr>
        <p:txBody>
          <a:bodyPr wrap="square" rtlCol="0">
            <a:spAutoFit/>
          </a:bodyPr>
          <a:lstStyle/>
          <a:p>
            <a:pPr algn="ctr"/>
            <a:r>
              <a:rPr lang="en-US" dirty="0">
                <a:solidFill>
                  <a:srgbClr val="FF0000"/>
                </a:solidFill>
              </a:rPr>
              <a:t>2017</a:t>
            </a:r>
          </a:p>
        </p:txBody>
      </p:sp>
      <p:sp>
        <p:nvSpPr>
          <p:cNvPr id="8" name="TextBox 7">
            <a:extLst>
              <a:ext uri="{FF2B5EF4-FFF2-40B4-BE49-F238E27FC236}">
                <a16:creationId xmlns:a16="http://schemas.microsoft.com/office/drawing/2014/main" id="{EFDA841C-1E17-4241-B5CB-B6F369411C3B}"/>
              </a:ext>
            </a:extLst>
          </p:cNvPr>
          <p:cNvSpPr txBox="1"/>
          <p:nvPr/>
        </p:nvSpPr>
        <p:spPr>
          <a:xfrm>
            <a:off x="9044298" y="1361230"/>
            <a:ext cx="2327564" cy="369332"/>
          </a:xfrm>
          <a:prstGeom prst="rect">
            <a:avLst/>
          </a:prstGeom>
          <a:noFill/>
        </p:spPr>
        <p:txBody>
          <a:bodyPr wrap="square" rtlCol="0">
            <a:spAutoFit/>
          </a:bodyPr>
          <a:lstStyle/>
          <a:p>
            <a:pPr algn="ctr"/>
            <a:r>
              <a:rPr lang="en-US" dirty="0">
                <a:solidFill>
                  <a:srgbClr val="00B050"/>
                </a:solidFill>
              </a:rPr>
              <a:t>2018</a:t>
            </a:r>
          </a:p>
        </p:txBody>
      </p:sp>
      <p:sp>
        <p:nvSpPr>
          <p:cNvPr id="10" name="TextBox 9">
            <a:extLst>
              <a:ext uri="{FF2B5EF4-FFF2-40B4-BE49-F238E27FC236}">
                <a16:creationId xmlns:a16="http://schemas.microsoft.com/office/drawing/2014/main" id="{E91F1D0F-CBA5-F344-82DD-78E01135BCE8}"/>
              </a:ext>
            </a:extLst>
          </p:cNvPr>
          <p:cNvSpPr txBox="1"/>
          <p:nvPr/>
        </p:nvSpPr>
        <p:spPr>
          <a:xfrm>
            <a:off x="739151" y="1361454"/>
            <a:ext cx="2327564" cy="369332"/>
          </a:xfrm>
          <a:prstGeom prst="rect">
            <a:avLst/>
          </a:prstGeom>
          <a:noFill/>
        </p:spPr>
        <p:txBody>
          <a:bodyPr wrap="square" rtlCol="0">
            <a:spAutoFit/>
          </a:bodyPr>
          <a:lstStyle/>
          <a:p>
            <a:pPr algn="ctr"/>
            <a:r>
              <a:rPr lang="en-US" dirty="0">
                <a:solidFill>
                  <a:srgbClr val="00B0F0"/>
                </a:solidFill>
              </a:rPr>
              <a:t>2016</a:t>
            </a:r>
          </a:p>
        </p:txBody>
      </p:sp>
      <p:sp>
        <p:nvSpPr>
          <p:cNvPr id="18" name="Rectangle 17">
            <a:extLst>
              <a:ext uri="{FF2B5EF4-FFF2-40B4-BE49-F238E27FC236}">
                <a16:creationId xmlns:a16="http://schemas.microsoft.com/office/drawing/2014/main" id="{24BCD84A-D5AC-0445-8947-C822901B2B17}"/>
              </a:ext>
            </a:extLst>
          </p:cNvPr>
          <p:cNvSpPr/>
          <p:nvPr/>
        </p:nvSpPr>
        <p:spPr>
          <a:xfrm>
            <a:off x="8753" y="1973706"/>
            <a:ext cx="3816000" cy="2443351"/>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C248FE7-7B78-634F-B8C3-C135A1AD81E9}"/>
              </a:ext>
            </a:extLst>
          </p:cNvPr>
          <p:cNvSpPr/>
          <p:nvPr/>
        </p:nvSpPr>
        <p:spPr>
          <a:xfrm>
            <a:off x="27710" y="4508601"/>
            <a:ext cx="3816000" cy="907887"/>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AF2814-34A2-174A-AD8F-473F8EF6F2D8}"/>
              </a:ext>
            </a:extLst>
          </p:cNvPr>
          <p:cNvSpPr/>
          <p:nvPr/>
        </p:nvSpPr>
        <p:spPr>
          <a:xfrm>
            <a:off x="4000874" y="1957010"/>
            <a:ext cx="3816000" cy="244335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64583C-D09A-0B4A-8A9A-DD07EB5276EE}"/>
              </a:ext>
            </a:extLst>
          </p:cNvPr>
          <p:cNvSpPr/>
          <p:nvPr/>
        </p:nvSpPr>
        <p:spPr>
          <a:xfrm>
            <a:off x="3992085" y="4508412"/>
            <a:ext cx="3816000" cy="9078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D8FE06-306B-854D-8258-0FE940B98B1F}"/>
              </a:ext>
            </a:extLst>
          </p:cNvPr>
          <p:cNvSpPr/>
          <p:nvPr/>
        </p:nvSpPr>
        <p:spPr>
          <a:xfrm>
            <a:off x="8046866" y="1957010"/>
            <a:ext cx="3960000" cy="2443351"/>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2A7316-6469-C944-AC79-E6EE204DE1ED}"/>
              </a:ext>
            </a:extLst>
          </p:cNvPr>
          <p:cNvSpPr/>
          <p:nvPr/>
        </p:nvSpPr>
        <p:spPr>
          <a:xfrm>
            <a:off x="8051932" y="4508412"/>
            <a:ext cx="3960000" cy="907887"/>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0032A5-2550-8A45-A704-C482A9CD38FE}"/>
              </a:ext>
            </a:extLst>
          </p:cNvPr>
          <p:cNvSpPr/>
          <p:nvPr/>
        </p:nvSpPr>
        <p:spPr>
          <a:xfrm>
            <a:off x="7870357" y="2172423"/>
            <a:ext cx="4024656" cy="2092881"/>
          </a:xfrm>
          <a:prstGeom prst="rect">
            <a:avLst/>
          </a:prstGeom>
        </p:spPr>
        <p:txBody>
          <a:bodyPr wrap="square">
            <a:spAutoFit/>
          </a:bodyPr>
          <a:lstStyle/>
          <a:p>
            <a:r>
              <a:rPr lang="en-US" sz="1000" dirty="0">
                <a:solidFill>
                  <a:srgbClr val="000000"/>
                </a:solidFill>
                <a:latin typeface="Menlo" panose="020B0609030804020204" pitchFamily="49" charset="0"/>
              </a:rPr>
              <a:t>    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9.8988e-01 +/-  2.10e-02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9.9003e-01 +/-  1.48e-03</a:t>
            </a:r>
          </a:p>
          <a:p>
            <a:r>
              <a:rPr lang="en-US" sz="1000" dirty="0">
                <a:solidFill>
                  <a:srgbClr val="000000"/>
                </a:solidFill>
                <a:latin typeface="Menlo" panose="020B0609030804020204" pitchFamily="49" charset="0"/>
              </a:rPr>
              <a:t>               kQCD_1b    4.0033e-03 +/-  2.41e-04</a:t>
            </a:r>
          </a:p>
          <a:p>
            <a:r>
              <a:rPr lang="en-US" sz="1000" dirty="0">
                <a:solidFill>
                  <a:srgbClr val="000000"/>
                </a:solidFill>
                <a:latin typeface="Menlo" panose="020B0609030804020204" pitchFamily="49" charset="0"/>
              </a:rPr>
              <a:t>               kQCD_2b    1.0290e-02 +/-  2.65e-03</a:t>
            </a:r>
          </a:p>
          <a:p>
            <a:r>
              <a:rPr lang="en-US" sz="1000" dirty="0">
                <a:solidFill>
                  <a:srgbClr val="000000"/>
                </a:solidFill>
                <a:latin typeface="Menlo" panose="020B0609030804020204" pitchFamily="49" charset="0"/>
              </a:rPr>
              <a:t>            nFitBkg_0b    4.1842e+03 +/-  4.02e+01</a:t>
            </a:r>
          </a:p>
          <a:p>
            <a:r>
              <a:rPr lang="en-US" sz="1000" dirty="0">
                <a:solidFill>
                  <a:srgbClr val="000000"/>
                </a:solidFill>
                <a:latin typeface="Menlo" panose="020B0609030804020204" pitchFamily="49" charset="0"/>
              </a:rPr>
              <a:t>            nFitBkg_1b    2.6492e+03 +/-  6.75e+01</a:t>
            </a:r>
          </a:p>
          <a:p>
            <a:r>
              <a:rPr lang="en-US" sz="1000" dirty="0">
                <a:solidFill>
                  <a:srgbClr val="000000"/>
                </a:solidFill>
                <a:latin typeface="Menlo" panose="020B0609030804020204" pitchFamily="49" charset="0"/>
              </a:rPr>
              <a:t>            nFitBkg_2b    4.1749e+02 +/-  3.89e+01</a:t>
            </a:r>
          </a:p>
          <a:p>
            <a:r>
              <a:rPr lang="en-US" sz="1000" dirty="0">
                <a:solidFill>
                  <a:srgbClr val="000000"/>
                </a:solidFill>
                <a:latin typeface="Menlo" panose="020B0609030804020204" pitchFamily="49" charset="0"/>
              </a:rPr>
              <a:t>            nFitQCD_0b    1.6973e+05 +/-  4.26e+02</a:t>
            </a:r>
          </a:p>
          <a:p>
            <a:r>
              <a:rPr lang="en-US" sz="1000" dirty="0">
                <a:solidFill>
                  <a:srgbClr val="000000"/>
                </a:solidFill>
                <a:latin typeface="Menlo" panose="020B0609030804020204" pitchFamily="49" charset="0"/>
              </a:rPr>
              <a:t>            nFitQCD_1b    5.0264e+04 +/-  3.25e+02</a:t>
            </a:r>
          </a:p>
          <a:p>
            <a:r>
              <a:rPr lang="en-US" sz="1000" dirty="0">
                <a:solidFill>
                  <a:srgbClr val="000000"/>
                </a:solidFill>
                <a:latin typeface="Menlo" panose="020B0609030804020204" pitchFamily="49" charset="0"/>
              </a:rPr>
              <a:t>            nFitQCD_2b    3.7944e+03 +/-  1.81e+02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2.0663e+04 +/-  4.54e+02</a:t>
            </a:r>
          </a:p>
        </p:txBody>
      </p:sp>
      <p:sp>
        <p:nvSpPr>
          <p:cNvPr id="5" name="Rectangle 4">
            <a:extLst>
              <a:ext uri="{FF2B5EF4-FFF2-40B4-BE49-F238E27FC236}">
                <a16:creationId xmlns:a16="http://schemas.microsoft.com/office/drawing/2014/main" id="{23C28561-3C6B-B943-AA90-9A0E2836597F}"/>
              </a:ext>
            </a:extLst>
          </p:cNvPr>
          <p:cNvSpPr/>
          <p:nvPr/>
        </p:nvSpPr>
        <p:spPr>
          <a:xfrm>
            <a:off x="8379041" y="4546856"/>
            <a:ext cx="3295650" cy="830997"/>
          </a:xfrm>
          <a:prstGeom prst="rect">
            <a:avLst/>
          </a:prstGeom>
        </p:spPr>
        <p:txBody>
          <a:bodyPr wrap="square">
            <a:spAutoFit/>
          </a:bodyPr>
          <a:lstStyle/>
          <a:p>
            <a:r>
              <a:rPr lang="en-US" sz="1600" dirty="0" err="1">
                <a:solidFill>
                  <a:srgbClr val="000000"/>
                </a:solidFill>
                <a:latin typeface="Menlo" panose="020B0609030804020204" pitchFamily="49" charset="0"/>
              </a:rPr>
              <a:t>Ntt</a:t>
            </a:r>
            <a:r>
              <a:rPr lang="en-US" sz="1600" dirty="0">
                <a:solidFill>
                  <a:srgbClr val="000000"/>
                </a:solidFill>
                <a:latin typeface="Menlo" panose="020B0609030804020204" pitchFamily="49" charset="0"/>
              </a:rPr>
              <a:t> expected = 30676.2</a:t>
            </a:r>
          </a:p>
          <a:p>
            <a:r>
              <a:rPr lang="en-US" sz="1600" dirty="0" err="1">
                <a:solidFill>
                  <a:srgbClr val="000000"/>
                </a:solidFill>
                <a:latin typeface="Menlo" panose="020B0609030804020204" pitchFamily="49" charset="0"/>
              </a:rPr>
              <a:t>Ntt</a:t>
            </a:r>
            <a:r>
              <a:rPr lang="en-US" sz="1600" dirty="0">
                <a:solidFill>
                  <a:srgbClr val="000000"/>
                </a:solidFill>
                <a:latin typeface="Menlo" panose="020B0609030804020204" pitchFamily="49" charset="0"/>
              </a:rPr>
              <a:t> observed = 20662.5</a:t>
            </a:r>
          </a:p>
          <a:p>
            <a:r>
              <a:rPr lang="en-US" sz="1600" dirty="0">
                <a:solidFill>
                  <a:srgbClr val="000000"/>
                </a:solidFill>
                <a:latin typeface="Menlo" panose="020B0609030804020204" pitchFamily="49" charset="0"/>
              </a:rPr>
              <a:t>r = 0.673567</a:t>
            </a:r>
          </a:p>
        </p:txBody>
      </p:sp>
      <p:sp>
        <p:nvSpPr>
          <p:cNvPr id="6" name="Rectangle 5">
            <a:extLst>
              <a:ext uri="{FF2B5EF4-FFF2-40B4-BE49-F238E27FC236}">
                <a16:creationId xmlns:a16="http://schemas.microsoft.com/office/drawing/2014/main" id="{879B71EC-7BF8-2541-A990-02FA0D0F1E68}"/>
              </a:ext>
            </a:extLst>
          </p:cNvPr>
          <p:cNvSpPr/>
          <p:nvPr/>
        </p:nvSpPr>
        <p:spPr>
          <a:xfrm>
            <a:off x="3818960" y="2172422"/>
            <a:ext cx="4024656" cy="2092881"/>
          </a:xfrm>
          <a:prstGeom prst="rect">
            <a:avLst/>
          </a:prstGeom>
        </p:spPr>
        <p:txBody>
          <a:bodyPr wrap="square">
            <a:spAutoFit/>
          </a:bodyPr>
          <a:lstStyle/>
          <a:p>
            <a:r>
              <a:rPr lang="en-US" sz="1000" dirty="0">
                <a:solidFill>
                  <a:srgbClr val="000000"/>
                </a:solidFill>
                <a:latin typeface="Menlo" panose="020B0609030804020204" pitchFamily="49" charset="0"/>
              </a:rPr>
              <a:t>    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9.8167e-01 +/-  2.54e-02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9.8694e-01 +/-  1.88e-03</a:t>
            </a:r>
          </a:p>
          <a:p>
            <a:r>
              <a:rPr lang="en-US" sz="1000" dirty="0">
                <a:solidFill>
                  <a:srgbClr val="000000"/>
                </a:solidFill>
                <a:latin typeface="Menlo" panose="020B0609030804020204" pitchFamily="49" charset="0"/>
              </a:rPr>
              <a:t>               kQCD_1b    4.6427e-03 +/-  3.05e-04</a:t>
            </a:r>
          </a:p>
          <a:p>
            <a:r>
              <a:rPr lang="en-US" sz="1000" dirty="0">
                <a:solidFill>
                  <a:srgbClr val="000000"/>
                </a:solidFill>
                <a:latin typeface="Menlo" panose="020B0609030804020204" pitchFamily="49" charset="0"/>
              </a:rPr>
              <a:t>               kQCD_2b    1.1491e-02 +/-  3.97e-03</a:t>
            </a:r>
          </a:p>
          <a:p>
            <a:r>
              <a:rPr lang="en-US" sz="1000" dirty="0">
                <a:solidFill>
                  <a:srgbClr val="000000"/>
                </a:solidFill>
                <a:latin typeface="Menlo" panose="020B0609030804020204" pitchFamily="49" charset="0"/>
              </a:rPr>
              <a:t>            nFitBkg_0b    4.0852e+03 +/-  4.44e+01</a:t>
            </a:r>
          </a:p>
          <a:p>
            <a:r>
              <a:rPr lang="en-US" sz="1000" dirty="0">
                <a:solidFill>
                  <a:srgbClr val="000000"/>
                </a:solidFill>
                <a:latin typeface="Menlo" panose="020B0609030804020204" pitchFamily="49" charset="0"/>
              </a:rPr>
              <a:t>            nFitBkg_1b    2.0768e+03 +/-  6.62e+01</a:t>
            </a:r>
          </a:p>
          <a:p>
            <a:r>
              <a:rPr lang="en-US" sz="1000" dirty="0">
                <a:solidFill>
                  <a:srgbClr val="000000"/>
                </a:solidFill>
                <a:latin typeface="Menlo" panose="020B0609030804020204" pitchFamily="49" charset="0"/>
              </a:rPr>
              <a:t>            nFitBkg_2b    2.1331e+02 +/-  4.46e+01</a:t>
            </a:r>
          </a:p>
          <a:p>
            <a:r>
              <a:rPr lang="en-US" sz="1000" dirty="0">
                <a:solidFill>
                  <a:srgbClr val="000000"/>
                </a:solidFill>
                <a:latin typeface="Menlo" panose="020B0609030804020204" pitchFamily="49" charset="0"/>
              </a:rPr>
              <a:t>            nFitQCD_0b    1.5591e+05 +/-  4.08e+02</a:t>
            </a:r>
          </a:p>
          <a:p>
            <a:r>
              <a:rPr lang="en-US" sz="1000" dirty="0">
                <a:solidFill>
                  <a:srgbClr val="000000"/>
                </a:solidFill>
                <a:latin typeface="Menlo" panose="020B0609030804020204" pitchFamily="49" charset="0"/>
              </a:rPr>
              <a:t>            nFitQCD_1b    3.7752e+04 +/-  2.83e+02</a:t>
            </a:r>
          </a:p>
          <a:p>
            <a:r>
              <a:rPr lang="en-US" sz="1000" dirty="0">
                <a:solidFill>
                  <a:srgbClr val="000000"/>
                </a:solidFill>
                <a:latin typeface="Menlo" panose="020B0609030804020204" pitchFamily="49" charset="0"/>
              </a:rPr>
              <a:t>            nFitQCD_2b    2.1182e+03 +/-  1.33e+02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1.3738e+04 +/-  3.84e+02</a:t>
            </a:r>
          </a:p>
        </p:txBody>
      </p:sp>
      <p:sp>
        <p:nvSpPr>
          <p:cNvPr id="9" name="Rectangle 8">
            <a:extLst>
              <a:ext uri="{FF2B5EF4-FFF2-40B4-BE49-F238E27FC236}">
                <a16:creationId xmlns:a16="http://schemas.microsoft.com/office/drawing/2014/main" id="{0AEE8813-E49C-2B45-A741-CC6436096A5A}"/>
              </a:ext>
            </a:extLst>
          </p:cNvPr>
          <p:cNvSpPr/>
          <p:nvPr/>
        </p:nvSpPr>
        <p:spPr>
          <a:xfrm>
            <a:off x="4291012" y="4566079"/>
            <a:ext cx="2952751" cy="830997"/>
          </a:xfrm>
          <a:prstGeom prst="rect">
            <a:avLst/>
          </a:prstGeom>
        </p:spPr>
        <p:txBody>
          <a:bodyPr wrap="square">
            <a:spAutoFit/>
          </a:bodyPr>
          <a:lstStyle/>
          <a:p>
            <a:r>
              <a:rPr lang="en-US" sz="1600" dirty="0" err="1">
                <a:solidFill>
                  <a:srgbClr val="000000"/>
                </a:solidFill>
                <a:latin typeface="Menlo" panose="020B0609030804020204" pitchFamily="49" charset="0"/>
              </a:rPr>
              <a:t>Ntt</a:t>
            </a:r>
            <a:r>
              <a:rPr lang="en-US" sz="1600" dirty="0">
                <a:solidFill>
                  <a:srgbClr val="000000"/>
                </a:solidFill>
                <a:latin typeface="Menlo" panose="020B0609030804020204" pitchFamily="49" charset="0"/>
              </a:rPr>
              <a:t> expected = 23720.7</a:t>
            </a:r>
          </a:p>
          <a:p>
            <a:r>
              <a:rPr lang="en-US" sz="1600" dirty="0" err="1">
                <a:solidFill>
                  <a:srgbClr val="000000"/>
                </a:solidFill>
                <a:latin typeface="Menlo" panose="020B0609030804020204" pitchFamily="49" charset="0"/>
              </a:rPr>
              <a:t>Ntt</a:t>
            </a:r>
            <a:r>
              <a:rPr lang="en-US" sz="1600" dirty="0">
                <a:solidFill>
                  <a:srgbClr val="000000"/>
                </a:solidFill>
                <a:latin typeface="Menlo" panose="020B0609030804020204" pitchFamily="49" charset="0"/>
              </a:rPr>
              <a:t> observed = 13737.8</a:t>
            </a:r>
          </a:p>
          <a:p>
            <a:r>
              <a:rPr lang="en-US" sz="1600" dirty="0">
                <a:solidFill>
                  <a:srgbClr val="000000"/>
                </a:solidFill>
                <a:latin typeface="Menlo" panose="020B0609030804020204" pitchFamily="49" charset="0"/>
              </a:rPr>
              <a:t>r = 0.579147</a:t>
            </a:r>
          </a:p>
        </p:txBody>
      </p:sp>
      <p:sp>
        <p:nvSpPr>
          <p:cNvPr id="14" name="Rectangle 13">
            <a:extLst>
              <a:ext uri="{FF2B5EF4-FFF2-40B4-BE49-F238E27FC236}">
                <a16:creationId xmlns:a16="http://schemas.microsoft.com/office/drawing/2014/main" id="{786F9482-72C8-B748-8EFF-D081BBCDB67F}"/>
              </a:ext>
            </a:extLst>
          </p:cNvPr>
          <p:cNvSpPr/>
          <p:nvPr/>
        </p:nvSpPr>
        <p:spPr>
          <a:xfrm>
            <a:off x="-154706" y="2200808"/>
            <a:ext cx="4024656" cy="2092881"/>
          </a:xfrm>
          <a:prstGeom prst="rect">
            <a:avLst/>
          </a:prstGeom>
        </p:spPr>
        <p:txBody>
          <a:bodyPr wrap="square">
            <a:spAutoFit/>
          </a:bodyPr>
          <a:lstStyle/>
          <a:p>
            <a:r>
              <a:rPr lang="en-US" sz="1000" dirty="0">
                <a:solidFill>
                  <a:srgbClr val="000000"/>
                </a:solidFill>
                <a:latin typeface="Menlo" panose="020B0609030804020204" pitchFamily="49" charset="0"/>
              </a:rPr>
              <a:t>    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9.2150e-01 +/-  2.07e-02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1.0023e+00 +/-  1.60e-03</a:t>
            </a:r>
          </a:p>
          <a:p>
            <a:r>
              <a:rPr lang="en-US" sz="1000" dirty="0">
                <a:solidFill>
                  <a:srgbClr val="000000"/>
                </a:solidFill>
                <a:latin typeface="Menlo" panose="020B0609030804020204" pitchFamily="49" charset="0"/>
              </a:rPr>
              <a:t>               kQCD_1b    6.3680e-03 +/-  4.58e-04</a:t>
            </a:r>
          </a:p>
          <a:p>
            <a:r>
              <a:rPr lang="en-US" sz="1000" dirty="0">
                <a:solidFill>
                  <a:srgbClr val="000000"/>
                </a:solidFill>
                <a:latin typeface="Menlo" panose="020B0609030804020204" pitchFamily="49" charset="0"/>
              </a:rPr>
              <a:t>               kQCD_2b    5.9385e-02 +/-  3.48e-02</a:t>
            </a:r>
          </a:p>
          <a:p>
            <a:r>
              <a:rPr lang="en-US" sz="1000" dirty="0">
                <a:solidFill>
                  <a:srgbClr val="000000"/>
                </a:solidFill>
                <a:latin typeface="Menlo" panose="020B0609030804020204" pitchFamily="49" charset="0"/>
              </a:rPr>
              <a:t>            nFitBkg_0b    4.5269e+03 +/-  4.25e+01</a:t>
            </a:r>
          </a:p>
          <a:p>
            <a:r>
              <a:rPr lang="en-US" sz="1000" dirty="0">
                <a:solidFill>
                  <a:srgbClr val="000000"/>
                </a:solidFill>
                <a:latin typeface="Menlo" panose="020B0609030804020204" pitchFamily="49" charset="0"/>
              </a:rPr>
              <a:t>            nFitBkg_1b    2.3356e+03 +/-  2.73e+02</a:t>
            </a:r>
          </a:p>
          <a:p>
            <a:r>
              <a:rPr lang="en-US" sz="1000" dirty="0">
                <a:solidFill>
                  <a:srgbClr val="000000"/>
                </a:solidFill>
                <a:latin typeface="Menlo" panose="020B0609030804020204" pitchFamily="49" charset="0"/>
              </a:rPr>
              <a:t>            nFitBkg_2b    2.0703e+02 +/-  2.32e+01</a:t>
            </a:r>
          </a:p>
          <a:p>
            <a:r>
              <a:rPr lang="en-US" sz="1000" dirty="0">
                <a:solidFill>
                  <a:srgbClr val="000000"/>
                </a:solidFill>
                <a:latin typeface="Menlo" panose="020B0609030804020204" pitchFamily="49" charset="0"/>
              </a:rPr>
              <a:t>            nFitQCD_0b    8.8323e+04 +/-  3.13e+02</a:t>
            </a:r>
          </a:p>
          <a:p>
            <a:r>
              <a:rPr lang="en-US" sz="1000" dirty="0">
                <a:solidFill>
                  <a:srgbClr val="000000"/>
                </a:solidFill>
                <a:latin typeface="Menlo" panose="020B0609030804020204" pitchFamily="49" charset="0"/>
              </a:rPr>
              <a:t>            nFitQCD_1b    3.0542e+04 +/-  2.62e+02</a:t>
            </a:r>
          </a:p>
          <a:p>
            <a:r>
              <a:rPr lang="en-US" sz="1000" dirty="0">
                <a:solidFill>
                  <a:srgbClr val="000000"/>
                </a:solidFill>
                <a:latin typeface="Menlo" panose="020B0609030804020204" pitchFamily="49" charset="0"/>
              </a:rPr>
              <a:t>            nFitQCD_2b    2.8400e+03 +/-  1.55e+02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1.3955e+04 +/-  3.69e+02</a:t>
            </a:r>
          </a:p>
        </p:txBody>
      </p:sp>
      <p:sp>
        <p:nvSpPr>
          <p:cNvPr id="25" name="Rectangle 24">
            <a:extLst>
              <a:ext uri="{FF2B5EF4-FFF2-40B4-BE49-F238E27FC236}">
                <a16:creationId xmlns:a16="http://schemas.microsoft.com/office/drawing/2014/main" id="{0EA6B21F-44FD-D34D-B58F-6B9E8EF0600A}"/>
              </a:ext>
            </a:extLst>
          </p:cNvPr>
          <p:cNvSpPr/>
          <p:nvPr/>
        </p:nvSpPr>
        <p:spPr>
          <a:xfrm>
            <a:off x="204462" y="4525401"/>
            <a:ext cx="2967363" cy="830997"/>
          </a:xfrm>
          <a:prstGeom prst="rect">
            <a:avLst/>
          </a:prstGeom>
        </p:spPr>
        <p:txBody>
          <a:bodyPr wrap="square">
            <a:spAutoFit/>
          </a:bodyPr>
          <a:lstStyle/>
          <a:p>
            <a:r>
              <a:rPr lang="en-US" sz="1600" dirty="0" err="1">
                <a:solidFill>
                  <a:srgbClr val="000000"/>
                </a:solidFill>
                <a:latin typeface="Menlo" panose="020B0609030804020204" pitchFamily="49" charset="0"/>
              </a:rPr>
              <a:t>Ntt</a:t>
            </a:r>
            <a:r>
              <a:rPr lang="en-US" sz="1600" dirty="0">
                <a:solidFill>
                  <a:srgbClr val="000000"/>
                </a:solidFill>
                <a:latin typeface="Menlo" panose="020B0609030804020204" pitchFamily="49" charset="0"/>
              </a:rPr>
              <a:t> expected = 16351.2</a:t>
            </a:r>
          </a:p>
          <a:p>
            <a:r>
              <a:rPr lang="en-US" sz="1600" dirty="0" err="1">
                <a:solidFill>
                  <a:srgbClr val="000000"/>
                </a:solidFill>
                <a:latin typeface="Menlo" panose="020B0609030804020204" pitchFamily="49" charset="0"/>
              </a:rPr>
              <a:t>Ntt</a:t>
            </a:r>
            <a:r>
              <a:rPr lang="en-US" sz="1600" dirty="0">
                <a:solidFill>
                  <a:srgbClr val="000000"/>
                </a:solidFill>
                <a:latin typeface="Menlo" panose="020B0609030804020204" pitchFamily="49" charset="0"/>
              </a:rPr>
              <a:t> observed = 13955.3</a:t>
            </a:r>
          </a:p>
          <a:p>
            <a:r>
              <a:rPr lang="en-US" sz="1600" dirty="0">
                <a:solidFill>
                  <a:srgbClr val="000000"/>
                </a:solidFill>
                <a:latin typeface="Menlo" panose="020B0609030804020204" pitchFamily="49" charset="0"/>
              </a:rPr>
              <a:t>r = 0.85347</a:t>
            </a:r>
          </a:p>
        </p:txBody>
      </p:sp>
    </p:spTree>
    <p:extLst>
      <p:ext uri="{BB962C8B-B14F-4D97-AF65-F5344CB8AC3E}">
        <p14:creationId xmlns:p14="http://schemas.microsoft.com/office/powerpoint/2010/main" val="320711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85A4EE-4313-F341-9DE2-E9EE19066509}"/>
              </a:ext>
            </a:extLst>
          </p:cNvPr>
          <p:cNvPicPr>
            <a:picLocks noChangeAspect="1"/>
          </p:cNvPicPr>
          <p:nvPr/>
        </p:nvPicPr>
        <p:blipFill>
          <a:blip r:embed="rId2"/>
          <a:stretch>
            <a:fillRect/>
          </a:stretch>
        </p:blipFill>
        <p:spPr>
          <a:xfrm rot="5400000">
            <a:off x="593152" y="1765750"/>
            <a:ext cx="3012694" cy="4176522"/>
          </a:xfrm>
          <a:prstGeom prst="rect">
            <a:avLst/>
          </a:prstGeom>
        </p:spPr>
      </p:pic>
      <p:pic>
        <p:nvPicPr>
          <p:cNvPr id="6" name="Picture 5">
            <a:extLst>
              <a:ext uri="{FF2B5EF4-FFF2-40B4-BE49-F238E27FC236}">
                <a16:creationId xmlns:a16="http://schemas.microsoft.com/office/drawing/2014/main" id="{4315F7E3-F4AC-8640-AC6F-28B1CCF57465}"/>
              </a:ext>
            </a:extLst>
          </p:cNvPr>
          <p:cNvPicPr>
            <a:picLocks noChangeAspect="1"/>
          </p:cNvPicPr>
          <p:nvPr/>
        </p:nvPicPr>
        <p:blipFill>
          <a:blip r:embed="rId3"/>
          <a:stretch>
            <a:fillRect/>
          </a:stretch>
        </p:blipFill>
        <p:spPr>
          <a:xfrm rot="5400000">
            <a:off x="4503925" y="1765749"/>
            <a:ext cx="3012694" cy="4176522"/>
          </a:xfrm>
          <a:prstGeom prst="rect">
            <a:avLst/>
          </a:prstGeom>
        </p:spPr>
      </p:pic>
      <p:pic>
        <p:nvPicPr>
          <p:cNvPr id="4" name="Picture 3">
            <a:extLst>
              <a:ext uri="{FF2B5EF4-FFF2-40B4-BE49-F238E27FC236}">
                <a16:creationId xmlns:a16="http://schemas.microsoft.com/office/drawing/2014/main" id="{F03652DF-1A68-9645-948F-DE29285C8738}"/>
              </a:ext>
            </a:extLst>
          </p:cNvPr>
          <p:cNvPicPr>
            <a:picLocks noChangeAspect="1"/>
          </p:cNvPicPr>
          <p:nvPr/>
        </p:nvPicPr>
        <p:blipFill>
          <a:blip r:embed="rId4"/>
          <a:stretch>
            <a:fillRect/>
          </a:stretch>
        </p:blipFill>
        <p:spPr>
          <a:xfrm rot="5400000">
            <a:off x="8597392" y="1765749"/>
            <a:ext cx="3012694" cy="4176522"/>
          </a:xfrm>
          <a:prstGeom prst="rect">
            <a:avLst/>
          </a:prstGeom>
        </p:spPr>
      </p:pic>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We are checking for different values of e</a:t>
            </a:r>
            <a:r>
              <a:rPr lang="en-US" sz="1600" baseline="-25000" dirty="0"/>
              <a:t>b</a:t>
            </a:r>
            <a:r>
              <a:rPr lang="en-US" sz="1600" dirty="0"/>
              <a:t> , the output of the </a:t>
            </a:r>
            <a:r>
              <a:rPr lang="en-US" sz="1600" baseline="30000" dirty="0"/>
              <a:t> </a:t>
            </a:r>
            <a:r>
              <a:rPr lang="en-US" sz="1600" dirty="0"/>
              <a:t>N</a:t>
            </a:r>
            <a:r>
              <a:rPr lang="en-US" sz="1600" baseline="30000" dirty="0"/>
              <a:t>(2)</a:t>
            </a:r>
            <a:r>
              <a:rPr lang="en-US" sz="1600" baseline="-25000" dirty="0"/>
              <a:t>QCD </a:t>
            </a:r>
            <a:r>
              <a:rPr lang="en-US" sz="1600" dirty="0"/>
              <a:t>for 2016 and 2017</a:t>
            </a:r>
          </a:p>
          <a:p>
            <a:pPr marL="285750" indent="-285750">
              <a:buFont typeface="Arial" panose="020B0604020202020204" pitchFamily="34" charset="0"/>
              <a:buChar char="•"/>
            </a:pPr>
            <a:r>
              <a:rPr lang="en-US" sz="1600" dirty="0"/>
              <a:t>Points of interest are from 0.4 - 0.8 but especially 0.5-0.7 for 2016 and 0.45-0.6 5 for 2017</a:t>
            </a:r>
          </a:p>
          <a:p>
            <a:pPr marL="742950" lvl="1" indent="-285750">
              <a:buFont typeface="Arial" panose="020B0604020202020204" pitchFamily="34" charset="0"/>
              <a:buChar char="•"/>
            </a:pPr>
            <a:r>
              <a:rPr lang="en-US" sz="1600" dirty="0"/>
              <a:t>Calculated </a:t>
            </a:r>
            <a:r>
              <a:rPr lang="en-US" sz="1600" dirty="0" err="1"/>
              <a:t>btagging</a:t>
            </a:r>
            <a:r>
              <a:rPr lang="en-US" sz="1600" dirty="0"/>
              <a:t> efficiency for both years </a:t>
            </a:r>
          </a:p>
          <a:p>
            <a:pPr marL="742950" lvl="1" indent="-285750">
              <a:buFont typeface="Arial" panose="020B0604020202020204" pitchFamily="34" charset="0"/>
              <a:buChar char="•"/>
            </a:pPr>
            <a:r>
              <a:rPr lang="en-US" sz="1600" dirty="0" err="1"/>
              <a:t>btagging</a:t>
            </a:r>
            <a:r>
              <a:rPr lang="en-US" sz="1600" dirty="0"/>
              <a:t> efficiency when the parameter is set as a free nuisance in the simultaneous fit</a:t>
            </a:r>
          </a:p>
          <a:p>
            <a:pPr marL="742950" lvl="1" indent="-285750">
              <a:buFont typeface="Arial" panose="020B0604020202020204" pitchFamily="34" charset="0"/>
              <a:buChar char="•"/>
            </a:pPr>
            <a:r>
              <a:rPr lang="en-US" sz="1600" dirty="0">
                <a:solidFill>
                  <a:srgbClr val="0070C0"/>
                </a:solidFill>
              </a:rPr>
              <a:t>2016: eb (fit) ≈ 0.56 and eb (calculated) ≈0.63</a:t>
            </a:r>
          </a:p>
          <a:p>
            <a:pPr marL="742950" lvl="1" indent="-285750">
              <a:buFont typeface="Arial" panose="020B0604020202020204" pitchFamily="34" charset="0"/>
              <a:buChar char="•"/>
            </a:pPr>
            <a:r>
              <a:rPr lang="en-US" sz="1600" dirty="0">
                <a:solidFill>
                  <a:srgbClr val="FF0000"/>
                </a:solidFill>
              </a:rPr>
              <a:t>2017: eb(fit) ≈ 0.4</a:t>
            </a:r>
            <a:r>
              <a:rPr lang="el-GR" sz="1600" dirty="0">
                <a:solidFill>
                  <a:srgbClr val="FF0000"/>
                </a:solidFill>
              </a:rPr>
              <a:t>8</a:t>
            </a:r>
            <a:r>
              <a:rPr lang="en-US" sz="1600" dirty="0">
                <a:solidFill>
                  <a:srgbClr val="FF0000"/>
                </a:solidFill>
              </a:rPr>
              <a:t> and eb (calculated) ≈ 0.61 </a:t>
            </a:r>
            <a:endParaRPr lang="el-GR" sz="1600" dirty="0">
              <a:solidFill>
                <a:srgbClr val="FF0000"/>
              </a:solidFill>
            </a:endParaRPr>
          </a:p>
          <a:p>
            <a:pPr marL="742950" lvl="1" indent="-285750">
              <a:buFont typeface="Arial" panose="020B0604020202020204" pitchFamily="34" charset="0"/>
              <a:buChar char="•"/>
            </a:pPr>
            <a:r>
              <a:rPr lang="el-GR" sz="1600" dirty="0">
                <a:solidFill>
                  <a:srgbClr val="00B050"/>
                </a:solidFill>
              </a:rPr>
              <a:t>2018</a:t>
            </a:r>
            <a:r>
              <a:rPr lang="en-US" sz="1600" dirty="0">
                <a:solidFill>
                  <a:srgbClr val="00B050"/>
                </a:solidFill>
              </a:rPr>
              <a:t>: eb(fit) ≈ 0.52 and eb (calculated) ≈ 0.63</a:t>
            </a:r>
            <a:endParaRPr lang="el-GR" sz="1600" dirty="0">
              <a:solidFill>
                <a:srgbClr val="00B050"/>
              </a:solidFill>
            </a:endParaRPr>
          </a:p>
          <a:p>
            <a:pPr marL="742950" lvl="1" indent="-285750">
              <a:buFont typeface="Arial" panose="020B0604020202020204" pitchFamily="34" charset="0"/>
              <a:buChar char="•"/>
            </a:pPr>
            <a:endParaRPr lang="en-GB" sz="1600" dirty="0">
              <a:solidFill>
                <a:srgbClr val="0070C0"/>
              </a:solidFill>
            </a:endParaRPr>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 I. Papakrivopoulos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Tree>
    <p:extLst>
      <p:ext uri="{BB962C8B-B14F-4D97-AF65-F5344CB8AC3E}">
        <p14:creationId xmlns:p14="http://schemas.microsoft.com/office/powerpoint/2010/main" val="821305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2AA653-8872-4AEA-B19D-0BF0F1064A5A}" type="datetime3">
              <a:rPr lang="en-US" smtClean="0"/>
              <a:t>10 November 2019</a:t>
            </a:fld>
            <a:endParaRPr lang="en-US"/>
          </a:p>
        </p:txBody>
      </p:sp>
      <p:sp>
        <p:nvSpPr>
          <p:cNvPr id="3" name="Footer Placeholder 2"/>
          <p:cNvSpPr>
            <a:spLocks noGrp="1"/>
          </p:cNvSpPr>
          <p:nvPr>
            <p:ph type="ftr" sz="quarter" idx="11"/>
          </p:nvPr>
        </p:nvSpPr>
        <p:spPr/>
        <p:txBody>
          <a:bodyPr/>
          <a:lstStyle/>
          <a:p>
            <a:r>
              <a:rPr lang="fi-FI"/>
              <a:t>NTUA, G. Bakas</a:t>
            </a:r>
            <a:endParaRPr lang="en-US"/>
          </a:p>
        </p:txBody>
      </p:sp>
      <p:sp>
        <p:nvSpPr>
          <p:cNvPr id="5" name="TextBox 4"/>
          <p:cNvSpPr txBox="1"/>
          <p:nvPr/>
        </p:nvSpPr>
        <p:spPr>
          <a:xfrm>
            <a:off x="672662" y="3075057"/>
            <a:ext cx="10846676" cy="707886"/>
          </a:xfrm>
          <a:prstGeom prst="rect">
            <a:avLst/>
          </a:prstGeom>
          <a:noFill/>
        </p:spPr>
        <p:txBody>
          <a:bodyPr wrap="square" rtlCol="0">
            <a:spAutoFit/>
          </a:bodyPr>
          <a:lstStyle/>
          <a:p>
            <a:pPr algn="ctr"/>
            <a:r>
              <a:rPr lang="en-US" sz="4000" u="sng" dirty="0"/>
              <a:t>BACKUP SLIDES</a:t>
            </a:r>
            <a:endParaRPr lang="en-GB" sz="4000" u="sng" dirty="0"/>
          </a:p>
        </p:txBody>
      </p:sp>
      <p:sp>
        <p:nvSpPr>
          <p:cNvPr id="6" name="Slide Number Placeholder 5"/>
          <p:cNvSpPr>
            <a:spLocks noGrp="1"/>
          </p:cNvSpPr>
          <p:nvPr>
            <p:ph type="sldNum" sz="quarter" idx="12"/>
          </p:nvPr>
        </p:nvSpPr>
        <p:spPr/>
        <p:txBody>
          <a:bodyPr/>
          <a:lstStyle/>
          <a:p>
            <a:fld id="{AEEFAC8D-0A19-DC49-9F7A-4BFCAD95B105}" type="slidenum">
              <a:rPr lang="en-US" smtClean="0"/>
              <a:t>29</a:t>
            </a:fld>
            <a:endParaRPr lang="en-US"/>
          </a:p>
        </p:txBody>
      </p:sp>
    </p:spTree>
    <p:extLst>
      <p:ext uri="{BB962C8B-B14F-4D97-AF65-F5344CB8AC3E}">
        <p14:creationId xmlns:p14="http://schemas.microsoft.com/office/powerpoint/2010/main" val="249772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52E882-488E-400B-936A-CB5B2D36F118}" type="datetime1">
              <a:rPr lang="en-US" smtClean="0"/>
              <a:t>11/10/19</a:t>
            </a:fld>
            <a:endParaRPr lang="en-US" dirty="0"/>
          </a:p>
        </p:txBody>
      </p:sp>
      <p:sp>
        <p:nvSpPr>
          <p:cNvPr id="3" name="Footer Placeholder 2"/>
          <p:cNvSpPr>
            <a:spLocks noGrp="1"/>
          </p:cNvSpPr>
          <p:nvPr>
            <p:ph type="ftr" sz="quarter" idx="11"/>
          </p:nvPr>
        </p:nvSpPr>
        <p:spPr/>
        <p:txBody>
          <a:bodyPr/>
          <a:lstStyle/>
          <a:p>
            <a:r>
              <a:rPr lang="fi-FI"/>
              <a:t>NTUA I. Papakrivopoulos,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a:t>
            </a:fld>
            <a:endParaRPr lang="en-US" dirty="0"/>
          </a:p>
        </p:txBody>
      </p:sp>
      <p:sp>
        <p:nvSpPr>
          <p:cNvPr id="24" name="TextBox 23"/>
          <p:cNvSpPr txBox="1"/>
          <p:nvPr/>
        </p:nvSpPr>
        <p:spPr>
          <a:xfrm>
            <a:off x="111966" y="83975"/>
            <a:ext cx="7791062" cy="523220"/>
          </a:xfrm>
          <a:prstGeom prst="rect">
            <a:avLst/>
          </a:prstGeom>
          <a:noFill/>
        </p:spPr>
        <p:txBody>
          <a:bodyPr wrap="square" rtlCol="0">
            <a:spAutoFit/>
          </a:bodyPr>
          <a:lstStyle/>
          <a:p>
            <a:r>
              <a:rPr lang="en-US" sz="2800" u="sng" dirty="0"/>
              <a:t>Top Angular Distributions</a:t>
            </a:r>
            <a:endParaRPr lang="en-GB" sz="2800" u="sng" dirty="0"/>
          </a:p>
        </p:txBody>
      </p:sp>
      <mc:AlternateContent xmlns:mc="http://schemas.openxmlformats.org/markup-compatibility/2006" xmlns:a14="http://schemas.microsoft.com/office/drawing/2010/main">
        <mc:Choice Requires="a14">
          <p:sp>
            <p:nvSpPr>
              <p:cNvPr id="20" name="TextBox 19"/>
              <p:cNvSpPr txBox="1"/>
              <p:nvPr/>
            </p:nvSpPr>
            <p:spPr>
              <a:xfrm>
                <a:off x="111966" y="719578"/>
                <a:ext cx="11691257" cy="4889159"/>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a:t>
                </a:r>
                <a:r>
                  <a:rPr lang="el-GR" sz="1600" dirty="0"/>
                  <a:t>χ</a:t>
                </a:r>
                <a:endParaRPr lang="en-US" sz="1600" dirty="0"/>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measure the variable </a:t>
                </a:r>
                <a:r>
                  <a:rPr lang="el-GR" sz="1600" dirty="0"/>
                  <a:t>χ </a:t>
                </a:r>
                <a:r>
                  <a:rPr lang="en-US" sz="1600" dirty="0"/>
                  <a:t>using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marL="285750" indent="-285750">
                  <a:buFont typeface="Arial" panose="020B0604020202020204" pitchFamily="34" charset="0"/>
                  <a:buChar char="•"/>
                </a:pPr>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|2</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endParaRPr lang="el-GR"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d>
                          <m:dPr>
                            <m:ctrlPr>
                              <a:rPr lang="en-US" sz="1600" b="0" i="1" smtClean="0">
                                <a:latin typeface="Cambria Math" panose="02040503050406030204" pitchFamily="18" charset="0"/>
                              </a:rPr>
                            </m:ctrlPr>
                          </m:dPr>
                          <m:e>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e>
                        </m:d>
                        <m:r>
                          <a:rPr lang="en-US" sz="1600" b="0" i="1" smtClean="0">
                            <a:latin typeface="Cambria Math" panose="02040503050406030204" pitchFamily="18" charset="0"/>
                          </a:rPr>
                          <m:t>|</m:t>
                        </m:r>
                      </m:e>
                    </m:func>
                  </m:oMath>
                </a14:m>
                <a:r>
                  <a:rPr lang="en-US" sz="1600" dirty="0"/>
                  <a:t> distribution of the leading jet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Selection:</a:t>
                </a:r>
              </a:p>
              <a:p>
                <a:pPr marL="742950" lvl="1" indent="-285750">
                  <a:buFont typeface="Arial" panose="020B0604020202020204" pitchFamily="34" charset="0"/>
                  <a:buChar char="•"/>
                </a:pPr>
                <a:r>
                  <a:rPr lang="en-US" sz="1600" dirty="0"/>
                  <a:t>Parton: </a:t>
                </a:r>
                <a:r>
                  <a:rPr lang="it-IT" sz="1600" dirty="0"/>
                  <a:t>partonPt &gt; 400, |partonEta|&lt; 2.4,  mTTbarParton &gt; 1000</a:t>
                </a:r>
              </a:p>
              <a:p>
                <a:pPr marL="742950" lvl="1" indent="-285750">
                  <a:buFont typeface="Arial" panose="020B0604020202020204" pitchFamily="34" charset="0"/>
                  <a:buChar char="•"/>
                </a:pPr>
                <a:r>
                  <a:rPr lang="it-IT" sz="1600" dirty="0"/>
                  <a:t>Reco: jetPt&gt;400, |jetEta| &lt; 2.4, nLeptons = 0</a:t>
                </a:r>
              </a:p>
              <a:p>
                <a:pPr marL="742950" lvl="1" indent="-285750">
                  <a:buFont typeface="Arial" panose="020B0604020202020204" pitchFamily="34" charset="0"/>
                  <a:buChar char="•"/>
                </a:pPr>
                <a:r>
                  <a:rPr lang="it-IT" sz="1600" dirty="0"/>
                  <a:t>Btagging Medium working point</a:t>
                </a:r>
              </a:p>
              <a:p>
                <a:pPr marL="742950" lvl="1" indent="-285750">
                  <a:buFont typeface="Arial" panose="020B0604020202020204" pitchFamily="34" charset="0"/>
                  <a:buChar char="•"/>
                </a:pPr>
                <a:r>
                  <a:rPr lang="it-IT" sz="1600" dirty="0">
                    <a:solidFill>
                      <a:srgbClr val="FF0000"/>
                    </a:solidFill>
                  </a:rPr>
                  <a:t>Top tagger mva &gt; 0.</a:t>
                </a:r>
                <a:r>
                  <a:rPr lang="el-GR" sz="1600" dirty="0">
                    <a:solidFill>
                      <a:srgbClr val="FF0000"/>
                    </a:solidFill>
                  </a:rPr>
                  <a:t>1</a:t>
                </a:r>
                <a:endParaRPr lang="it-IT" sz="1600" dirty="0">
                  <a:solidFill>
                    <a:srgbClr val="FF0000"/>
                  </a:solidFill>
                </a:endParaRPr>
              </a:p>
              <a:p>
                <a:pPr marL="742950" lvl="1" indent="-285750">
                  <a:buFont typeface="Arial" panose="020B0604020202020204" pitchFamily="34" charset="0"/>
                  <a:buChar char="•"/>
                </a:pPr>
                <a:r>
                  <a:rPr lang="it-IT" sz="1600" dirty="0"/>
                  <a:t>Jet mass soft Drop (120, 220)GeV</a:t>
                </a:r>
                <a:endParaRPr lang="en-US" sz="1600" dirty="0"/>
              </a:p>
              <a:p>
                <a:pPr lvl="1"/>
                <a:endParaRPr lang="en-US"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11966" y="719578"/>
                <a:ext cx="11691257" cy="4889159"/>
              </a:xfrm>
              <a:prstGeom prst="rect">
                <a:avLst/>
              </a:prstGeom>
              <a:blipFill>
                <a:blip r:embed="rId2"/>
                <a:stretch>
                  <a:fillRect l="-209" t="-374" r="-834"/>
                </a:stretch>
              </a:blipFill>
            </p:spPr>
            <p:txBody>
              <a:bodyPr/>
              <a:lstStyle/>
              <a:p>
                <a:r>
                  <a:rPr lang="en-GB">
                    <a:noFill/>
                  </a:rPr>
                  <a:t> </a:t>
                </a:r>
              </a:p>
            </p:txBody>
          </p:sp>
        </mc:Fallback>
      </mc:AlternateContent>
    </p:spTree>
    <p:extLst>
      <p:ext uri="{BB962C8B-B14F-4D97-AF65-F5344CB8AC3E}">
        <p14:creationId xmlns:p14="http://schemas.microsoft.com/office/powerpoint/2010/main" val="2560584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purity</a:t>
            </a:r>
            <a:endParaRPr lang="en-GB" sz="2600" u="sng"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 I. Papakrivopoulos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5384297" y="1239964"/>
            <a:ext cx="1285875" cy="369332"/>
          </a:xfrm>
          <a:prstGeom prst="rect">
            <a:avLst/>
          </a:prstGeom>
          <a:noFill/>
        </p:spPr>
        <p:txBody>
          <a:bodyPr wrap="square" rtlCol="0">
            <a:spAutoFit/>
          </a:bodyPr>
          <a:lstStyle/>
          <a:p>
            <a:pPr algn="ctr"/>
            <a:r>
              <a:rPr lang="en-US" dirty="0">
                <a:solidFill>
                  <a:srgbClr val="FF0000"/>
                </a:solidFill>
              </a:rPr>
              <a:t>2017</a:t>
            </a:r>
          </a:p>
        </p:txBody>
      </p:sp>
      <p:sp>
        <p:nvSpPr>
          <p:cNvPr id="14" name="TextBox 13">
            <a:extLst>
              <a:ext uri="{FF2B5EF4-FFF2-40B4-BE49-F238E27FC236}">
                <a16:creationId xmlns:a16="http://schemas.microsoft.com/office/drawing/2014/main" id="{682143B9-A176-A34D-BC03-E3AB239735AE}"/>
              </a:ext>
            </a:extLst>
          </p:cNvPr>
          <p:cNvSpPr txBox="1"/>
          <p:nvPr/>
        </p:nvSpPr>
        <p:spPr>
          <a:xfrm>
            <a:off x="9417417" y="1221321"/>
            <a:ext cx="1285875" cy="369332"/>
          </a:xfrm>
          <a:prstGeom prst="rect">
            <a:avLst/>
          </a:prstGeom>
          <a:noFill/>
        </p:spPr>
        <p:txBody>
          <a:bodyPr wrap="square" rtlCol="0">
            <a:spAutoFit/>
          </a:bodyPr>
          <a:lstStyle/>
          <a:p>
            <a:pPr algn="ctr"/>
            <a:r>
              <a:rPr lang="en-US" dirty="0">
                <a:solidFill>
                  <a:srgbClr val="00B050"/>
                </a:solidFill>
              </a:rPr>
              <a:t>2018</a:t>
            </a:r>
          </a:p>
        </p:txBody>
      </p:sp>
      <p:sp>
        <p:nvSpPr>
          <p:cNvPr id="10" name="TextBox 9">
            <a:extLst>
              <a:ext uri="{FF2B5EF4-FFF2-40B4-BE49-F238E27FC236}">
                <a16:creationId xmlns:a16="http://schemas.microsoft.com/office/drawing/2014/main" id="{3C77C4A7-0F11-EC4A-A139-28D5ED6ED485}"/>
              </a:ext>
            </a:extLst>
          </p:cNvPr>
          <p:cNvSpPr txBox="1"/>
          <p:nvPr/>
        </p:nvSpPr>
        <p:spPr>
          <a:xfrm>
            <a:off x="1445323" y="1221321"/>
            <a:ext cx="1285875" cy="369332"/>
          </a:xfrm>
          <a:prstGeom prst="rect">
            <a:avLst/>
          </a:prstGeom>
          <a:noFill/>
        </p:spPr>
        <p:txBody>
          <a:bodyPr wrap="square" rtlCol="0">
            <a:spAutoFit/>
          </a:bodyPr>
          <a:lstStyle/>
          <a:p>
            <a:pPr algn="ctr"/>
            <a:r>
              <a:rPr lang="en-US" dirty="0">
                <a:solidFill>
                  <a:srgbClr val="0070C0"/>
                </a:solidFill>
              </a:rPr>
              <a:t>2016</a:t>
            </a:r>
          </a:p>
        </p:txBody>
      </p:sp>
      <p:pic>
        <p:nvPicPr>
          <p:cNvPr id="3" name="Picture 2">
            <a:extLst>
              <a:ext uri="{FF2B5EF4-FFF2-40B4-BE49-F238E27FC236}">
                <a16:creationId xmlns:a16="http://schemas.microsoft.com/office/drawing/2014/main" id="{C7B9D787-71B2-E547-B7DC-A302E0DDF8E2}"/>
              </a:ext>
            </a:extLst>
          </p:cNvPr>
          <p:cNvPicPr>
            <a:picLocks noChangeAspect="1"/>
          </p:cNvPicPr>
          <p:nvPr/>
        </p:nvPicPr>
        <p:blipFill>
          <a:blip r:embed="rId2"/>
          <a:stretch>
            <a:fillRect/>
          </a:stretch>
        </p:blipFill>
        <p:spPr>
          <a:xfrm rot="5400000">
            <a:off x="8554007" y="1288796"/>
            <a:ext cx="3012694" cy="4176522"/>
          </a:xfrm>
          <a:prstGeom prst="rect">
            <a:avLst/>
          </a:prstGeom>
        </p:spPr>
      </p:pic>
      <p:pic>
        <p:nvPicPr>
          <p:cNvPr id="6" name="Picture 5">
            <a:extLst>
              <a:ext uri="{FF2B5EF4-FFF2-40B4-BE49-F238E27FC236}">
                <a16:creationId xmlns:a16="http://schemas.microsoft.com/office/drawing/2014/main" id="{F52D096C-F3F5-6B40-8C85-DA3F3D63B077}"/>
              </a:ext>
            </a:extLst>
          </p:cNvPr>
          <p:cNvPicPr>
            <a:picLocks noChangeAspect="1"/>
          </p:cNvPicPr>
          <p:nvPr/>
        </p:nvPicPr>
        <p:blipFill>
          <a:blip r:embed="rId3"/>
          <a:stretch>
            <a:fillRect/>
          </a:stretch>
        </p:blipFill>
        <p:spPr>
          <a:xfrm rot="5400000">
            <a:off x="4520888" y="1312997"/>
            <a:ext cx="3012694" cy="4176522"/>
          </a:xfrm>
          <a:prstGeom prst="rect">
            <a:avLst/>
          </a:prstGeom>
        </p:spPr>
      </p:pic>
      <p:pic>
        <p:nvPicPr>
          <p:cNvPr id="8" name="Picture 7">
            <a:extLst>
              <a:ext uri="{FF2B5EF4-FFF2-40B4-BE49-F238E27FC236}">
                <a16:creationId xmlns:a16="http://schemas.microsoft.com/office/drawing/2014/main" id="{A4E95BE6-F198-9745-9040-C253C2961F4B}"/>
              </a:ext>
            </a:extLst>
          </p:cNvPr>
          <p:cNvPicPr>
            <a:picLocks noChangeAspect="1"/>
          </p:cNvPicPr>
          <p:nvPr/>
        </p:nvPicPr>
        <p:blipFill>
          <a:blip r:embed="rId4"/>
          <a:stretch>
            <a:fillRect/>
          </a:stretch>
        </p:blipFill>
        <p:spPr>
          <a:xfrm rot="5400000">
            <a:off x="581914" y="1288796"/>
            <a:ext cx="3012694" cy="4176522"/>
          </a:xfrm>
          <a:prstGeom prst="rect">
            <a:avLst/>
          </a:prstGeom>
        </p:spPr>
      </p:pic>
      <p:cxnSp>
        <p:nvCxnSpPr>
          <p:cNvPr id="15" name="Straight Connector 14">
            <a:extLst>
              <a:ext uri="{FF2B5EF4-FFF2-40B4-BE49-F238E27FC236}">
                <a16:creationId xmlns:a16="http://schemas.microsoft.com/office/drawing/2014/main" id="{D73C0EBC-6D67-3C4F-A980-7D2E110FDD81}"/>
              </a:ext>
            </a:extLst>
          </p:cNvPr>
          <p:cNvCxnSpPr>
            <a:cxnSpLocks/>
          </p:cNvCxnSpPr>
          <p:nvPr/>
        </p:nvCxnSpPr>
        <p:spPr>
          <a:xfrm>
            <a:off x="3977460" y="954350"/>
            <a:ext cx="0" cy="523213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B65749-3E80-0849-9D91-04AD8ABFCD95}"/>
              </a:ext>
            </a:extLst>
          </p:cNvPr>
          <p:cNvCxnSpPr>
            <a:cxnSpLocks/>
          </p:cNvCxnSpPr>
          <p:nvPr/>
        </p:nvCxnSpPr>
        <p:spPr>
          <a:xfrm>
            <a:off x="8001444" y="954350"/>
            <a:ext cx="0" cy="523213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04BA0A-BD7C-4740-87E3-FE99227F1C34}"/>
              </a:ext>
            </a:extLst>
          </p:cNvPr>
          <p:cNvSpPr txBox="1"/>
          <p:nvPr/>
        </p:nvSpPr>
        <p:spPr>
          <a:xfrm>
            <a:off x="9274541" y="5210725"/>
            <a:ext cx="1601497" cy="369332"/>
          </a:xfrm>
          <a:prstGeom prst="rect">
            <a:avLst/>
          </a:prstGeom>
          <a:noFill/>
        </p:spPr>
        <p:txBody>
          <a:bodyPr wrap="square" rtlCol="0">
            <a:spAutoFit/>
          </a:bodyPr>
          <a:lstStyle/>
          <a:p>
            <a:r>
              <a:rPr lang="en-US" dirty="0"/>
              <a:t>Purity ≈ 0.903 </a:t>
            </a:r>
          </a:p>
        </p:txBody>
      </p:sp>
      <p:sp>
        <p:nvSpPr>
          <p:cNvPr id="23" name="TextBox 22">
            <a:extLst>
              <a:ext uri="{FF2B5EF4-FFF2-40B4-BE49-F238E27FC236}">
                <a16:creationId xmlns:a16="http://schemas.microsoft.com/office/drawing/2014/main" id="{C6A15F71-C7B5-7940-9BD2-F8FE6EC75667}"/>
              </a:ext>
            </a:extLst>
          </p:cNvPr>
          <p:cNvSpPr txBox="1"/>
          <p:nvPr/>
        </p:nvSpPr>
        <p:spPr>
          <a:xfrm>
            <a:off x="5312858" y="5210725"/>
            <a:ext cx="1539201" cy="369332"/>
          </a:xfrm>
          <a:prstGeom prst="rect">
            <a:avLst/>
          </a:prstGeom>
          <a:noFill/>
        </p:spPr>
        <p:txBody>
          <a:bodyPr wrap="square" rtlCol="0">
            <a:spAutoFit/>
          </a:bodyPr>
          <a:lstStyle/>
          <a:p>
            <a:r>
              <a:rPr lang="en-US" dirty="0"/>
              <a:t>Purity ≈ 0.915</a:t>
            </a:r>
          </a:p>
        </p:txBody>
      </p:sp>
      <p:sp>
        <p:nvSpPr>
          <p:cNvPr id="25" name="TextBox 24">
            <a:extLst>
              <a:ext uri="{FF2B5EF4-FFF2-40B4-BE49-F238E27FC236}">
                <a16:creationId xmlns:a16="http://schemas.microsoft.com/office/drawing/2014/main" id="{BF921327-ADD8-614D-9F19-4FBC679AA777}"/>
              </a:ext>
            </a:extLst>
          </p:cNvPr>
          <p:cNvSpPr txBox="1"/>
          <p:nvPr/>
        </p:nvSpPr>
        <p:spPr>
          <a:xfrm>
            <a:off x="1301914" y="5210725"/>
            <a:ext cx="1572691" cy="369332"/>
          </a:xfrm>
          <a:prstGeom prst="rect">
            <a:avLst/>
          </a:prstGeom>
          <a:noFill/>
        </p:spPr>
        <p:txBody>
          <a:bodyPr wrap="square" rtlCol="0">
            <a:spAutoFit/>
          </a:bodyPr>
          <a:lstStyle/>
          <a:p>
            <a:r>
              <a:rPr lang="en-US" dirty="0"/>
              <a:t>Purity ≈ 0. 894</a:t>
            </a:r>
          </a:p>
        </p:txBody>
      </p:sp>
    </p:spTree>
    <p:extLst>
      <p:ext uri="{BB962C8B-B14F-4D97-AF65-F5344CB8AC3E}">
        <p14:creationId xmlns:p14="http://schemas.microsoft.com/office/powerpoint/2010/main" val="2709656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 I. Papakrivopoulos</a:t>
            </a:r>
            <a:endParaRPr lang="en-US" dirty="0"/>
          </a:p>
        </p:txBody>
      </p:sp>
      <p:pic>
        <p:nvPicPr>
          <p:cNvPr id="28" name="Picture 27">
            <a:extLst>
              <a:ext uri="{FF2B5EF4-FFF2-40B4-BE49-F238E27FC236}">
                <a16:creationId xmlns:a16="http://schemas.microsoft.com/office/drawing/2014/main" id="{4B1DDB1F-91B4-3F4E-8B0C-3D7BB65B5C4D}"/>
              </a:ext>
            </a:extLst>
          </p:cNvPr>
          <p:cNvPicPr>
            <a:picLocks noChangeAspect="1"/>
          </p:cNvPicPr>
          <p:nvPr/>
        </p:nvPicPr>
        <p:blipFill>
          <a:blip r:embed="rId2"/>
          <a:stretch>
            <a:fillRect/>
          </a:stretch>
        </p:blipFill>
        <p:spPr>
          <a:xfrm rot="5400000">
            <a:off x="566915" y="2875660"/>
            <a:ext cx="3012694" cy="4176522"/>
          </a:xfrm>
          <a:prstGeom prst="rect">
            <a:avLst/>
          </a:prstGeom>
        </p:spPr>
      </p:pic>
      <p:pic>
        <p:nvPicPr>
          <p:cNvPr id="22" name="Picture 21">
            <a:extLst>
              <a:ext uri="{FF2B5EF4-FFF2-40B4-BE49-F238E27FC236}">
                <a16:creationId xmlns:a16="http://schemas.microsoft.com/office/drawing/2014/main" id="{14FDC6E4-BCB8-4045-8C1B-C283EE8A545B}"/>
              </a:ext>
            </a:extLst>
          </p:cNvPr>
          <p:cNvPicPr>
            <a:picLocks noChangeAspect="1"/>
          </p:cNvPicPr>
          <p:nvPr/>
        </p:nvPicPr>
        <p:blipFill>
          <a:blip r:embed="rId3"/>
          <a:stretch>
            <a:fillRect/>
          </a:stretch>
        </p:blipFill>
        <p:spPr>
          <a:xfrm rot="5400000">
            <a:off x="8596490" y="2893751"/>
            <a:ext cx="3012694" cy="4176522"/>
          </a:xfrm>
          <a:prstGeom prst="rect">
            <a:avLst/>
          </a:prstGeom>
        </p:spPr>
      </p:pic>
      <p:pic>
        <p:nvPicPr>
          <p:cNvPr id="21" name="Picture 20">
            <a:extLst>
              <a:ext uri="{FF2B5EF4-FFF2-40B4-BE49-F238E27FC236}">
                <a16:creationId xmlns:a16="http://schemas.microsoft.com/office/drawing/2014/main" id="{4E927F52-ABFA-B648-8ACE-B3893B19F160}"/>
              </a:ext>
            </a:extLst>
          </p:cNvPr>
          <p:cNvPicPr>
            <a:picLocks noChangeAspect="1"/>
          </p:cNvPicPr>
          <p:nvPr/>
        </p:nvPicPr>
        <p:blipFill>
          <a:blip r:embed="rId4"/>
          <a:stretch>
            <a:fillRect/>
          </a:stretch>
        </p:blipFill>
        <p:spPr>
          <a:xfrm rot="5400000">
            <a:off x="4443762" y="2875660"/>
            <a:ext cx="3012694" cy="4176522"/>
          </a:xfrm>
          <a:prstGeom prst="rect">
            <a:avLst/>
          </a:prstGeom>
        </p:spPr>
      </p:pic>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pic>
        <p:nvPicPr>
          <p:cNvPr id="16" name="Picture 15">
            <a:extLst>
              <a:ext uri="{FF2B5EF4-FFF2-40B4-BE49-F238E27FC236}">
                <a16:creationId xmlns:a16="http://schemas.microsoft.com/office/drawing/2014/main" id="{C887C938-B892-8F42-AB48-577BD35733DE}"/>
              </a:ext>
            </a:extLst>
          </p:cNvPr>
          <p:cNvPicPr>
            <a:picLocks noChangeAspect="1"/>
          </p:cNvPicPr>
          <p:nvPr/>
        </p:nvPicPr>
        <p:blipFill>
          <a:blip r:embed="rId5"/>
          <a:stretch>
            <a:fillRect/>
          </a:stretch>
        </p:blipFill>
        <p:spPr>
          <a:xfrm rot="5400000">
            <a:off x="8597394" y="-594243"/>
            <a:ext cx="3012694" cy="4176522"/>
          </a:xfrm>
          <a:prstGeom prst="rect">
            <a:avLst/>
          </a:prstGeom>
        </p:spPr>
      </p:pic>
      <p:pic>
        <p:nvPicPr>
          <p:cNvPr id="19" name="Picture 18">
            <a:extLst>
              <a:ext uri="{FF2B5EF4-FFF2-40B4-BE49-F238E27FC236}">
                <a16:creationId xmlns:a16="http://schemas.microsoft.com/office/drawing/2014/main" id="{38A1225F-EEE2-8246-93B5-CBA9004AEEC9}"/>
              </a:ext>
            </a:extLst>
          </p:cNvPr>
          <p:cNvPicPr>
            <a:picLocks noChangeAspect="1"/>
          </p:cNvPicPr>
          <p:nvPr/>
        </p:nvPicPr>
        <p:blipFill>
          <a:blip r:embed="rId6"/>
          <a:stretch>
            <a:fillRect/>
          </a:stretch>
        </p:blipFill>
        <p:spPr>
          <a:xfrm rot="5400000">
            <a:off x="610490" y="-594242"/>
            <a:ext cx="3012694" cy="4176522"/>
          </a:xfrm>
          <a:prstGeom prst="rect">
            <a:avLst/>
          </a:prstGeom>
        </p:spPr>
      </p:pic>
      <p:pic>
        <p:nvPicPr>
          <p:cNvPr id="13" name="Picture 12">
            <a:extLst>
              <a:ext uri="{FF2B5EF4-FFF2-40B4-BE49-F238E27FC236}">
                <a16:creationId xmlns:a16="http://schemas.microsoft.com/office/drawing/2014/main" id="{38FF8B8F-F03D-6A40-A00C-A112AF2BD793}"/>
              </a:ext>
            </a:extLst>
          </p:cNvPr>
          <p:cNvPicPr>
            <a:picLocks noChangeAspect="1"/>
          </p:cNvPicPr>
          <p:nvPr/>
        </p:nvPicPr>
        <p:blipFill>
          <a:blip r:embed="rId7"/>
          <a:stretch>
            <a:fillRect/>
          </a:stretch>
        </p:blipFill>
        <p:spPr>
          <a:xfrm rot="5400000">
            <a:off x="4403458" y="-594243"/>
            <a:ext cx="3012694" cy="4176522"/>
          </a:xfrm>
          <a:prstGeom prst="rect">
            <a:avLst/>
          </a:prstGeom>
        </p:spPr>
      </p:pic>
      <p:sp>
        <p:nvSpPr>
          <p:cNvPr id="24" name="TextBox 23">
            <a:extLst>
              <a:ext uri="{FF2B5EF4-FFF2-40B4-BE49-F238E27FC236}">
                <a16:creationId xmlns:a16="http://schemas.microsoft.com/office/drawing/2014/main" id="{6467259F-D55B-834E-9B9E-F410C9440440}"/>
              </a:ext>
            </a:extLst>
          </p:cNvPr>
          <p:cNvSpPr txBox="1"/>
          <p:nvPr/>
        </p:nvSpPr>
        <p:spPr>
          <a:xfrm>
            <a:off x="1059561" y="2993020"/>
            <a:ext cx="2057400" cy="369332"/>
          </a:xfrm>
          <a:prstGeom prst="rect">
            <a:avLst/>
          </a:prstGeom>
          <a:noFill/>
        </p:spPr>
        <p:txBody>
          <a:bodyPr wrap="square" rtlCol="0">
            <a:spAutoFit/>
          </a:bodyPr>
          <a:lstStyle/>
          <a:p>
            <a:pPr algn="ctr"/>
            <a:r>
              <a:rPr lang="en-US" dirty="0">
                <a:solidFill>
                  <a:srgbClr val="0070C0"/>
                </a:solidFill>
              </a:rPr>
              <a:t>2016</a:t>
            </a:r>
          </a:p>
        </p:txBody>
      </p:sp>
      <p:sp>
        <p:nvSpPr>
          <p:cNvPr id="25" name="TextBox 24">
            <a:extLst>
              <a:ext uri="{FF2B5EF4-FFF2-40B4-BE49-F238E27FC236}">
                <a16:creationId xmlns:a16="http://schemas.microsoft.com/office/drawing/2014/main" id="{DE28F087-3562-8B49-AF03-25095E9C5C74}"/>
              </a:ext>
            </a:extLst>
          </p:cNvPr>
          <p:cNvSpPr txBox="1"/>
          <p:nvPr/>
        </p:nvSpPr>
        <p:spPr>
          <a:xfrm>
            <a:off x="5066849" y="2993020"/>
            <a:ext cx="2057400" cy="369332"/>
          </a:xfrm>
          <a:prstGeom prst="rect">
            <a:avLst/>
          </a:prstGeom>
          <a:noFill/>
        </p:spPr>
        <p:txBody>
          <a:bodyPr wrap="square" rtlCol="0">
            <a:spAutoFit/>
          </a:bodyPr>
          <a:lstStyle/>
          <a:p>
            <a:pPr algn="ctr"/>
            <a:r>
              <a:rPr lang="en-US" dirty="0">
                <a:solidFill>
                  <a:srgbClr val="FF0000"/>
                </a:solidFill>
              </a:rPr>
              <a:t>2017</a:t>
            </a:r>
          </a:p>
        </p:txBody>
      </p:sp>
      <p:sp>
        <p:nvSpPr>
          <p:cNvPr id="26" name="TextBox 25">
            <a:extLst>
              <a:ext uri="{FF2B5EF4-FFF2-40B4-BE49-F238E27FC236}">
                <a16:creationId xmlns:a16="http://schemas.microsoft.com/office/drawing/2014/main" id="{D81097FE-8411-3A41-813A-135B44833012}"/>
              </a:ext>
            </a:extLst>
          </p:cNvPr>
          <p:cNvSpPr txBox="1"/>
          <p:nvPr/>
        </p:nvSpPr>
        <p:spPr>
          <a:xfrm>
            <a:off x="9070037" y="2988231"/>
            <a:ext cx="2057400" cy="369332"/>
          </a:xfrm>
          <a:prstGeom prst="rect">
            <a:avLst/>
          </a:prstGeom>
          <a:noFill/>
        </p:spPr>
        <p:txBody>
          <a:bodyPr wrap="square" rtlCol="0">
            <a:spAutoFit/>
          </a:bodyPr>
          <a:lstStyle/>
          <a:p>
            <a:pPr algn="ctr"/>
            <a:r>
              <a:rPr lang="en-US" dirty="0">
                <a:solidFill>
                  <a:srgbClr val="00B050"/>
                </a:solidFill>
              </a:rPr>
              <a:t>2018</a:t>
            </a:r>
          </a:p>
        </p:txBody>
      </p:sp>
    </p:spTree>
    <p:extLst>
      <p:ext uri="{BB962C8B-B14F-4D97-AF65-F5344CB8AC3E}">
        <p14:creationId xmlns:p14="http://schemas.microsoft.com/office/powerpoint/2010/main" val="2536675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6E025FA-8F47-F544-BF09-77A6BC278AD0}"/>
              </a:ext>
            </a:extLst>
          </p:cNvPr>
          <p:cNvPicPr>
            <a:picLocks noChangeAspect="1"/>
          </p:cNvPicPr>
          <p:nvPr/>
        </p:nvPicPr>
        <p:blipFill>
          <a:blip r:embed="rId2"/>
          <a:stretch>
            <a:fillRect/>
          </a:stretch>
        </p:blipFill>
        <p:spPr>
          <a:xfrm rot="5400000">
            <a:off x="663583" y="-59862"/>
            <a:ext cx="2775499" cy="3931497"/>
          </a:xfrm>
          <a:prstGeom prst="rect">
            <a:avLst/>
          </a:prstGeom>
        </p:spPr>
      </p:pic>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A67F9092-26F9-3547-AA2D-2706F7C0205D}"/>
              </a:ext>
            </a:extLst>
          </p:cNvPr>
          <p:cNvPicPr>
            <a:picLocks noChangeAspect="1"/>
          </p:cNvPicPr>
          <p:nvPr/>
        </p:nvPicPr>
        <p:blipFill>
          <a:blip r:embed="rId3"/>
          <a:stretch>
            <a:fillRect/>
          </a:stretch>
        </p:blipFill>
        <p:spPr>
          <a:xfrm rot="5400000">
            <a:off x="4737613" y="-59859"/>
            <a:ext cx="2775497" cy="3931493"/>
          </a:xfrm>
          <a:prstGeom prst="rect">
            <a:avLst/>
          </a:prstGeom>
        </p:spPr>
      </p:pic>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8DBB480B-F140-EE4C-BA27-FF5D22F35B29}"/>
              </a:ext>
            </a:extLst>
          </p:cNvPr>
          <p:cNvPicPr>
            <a:picLocks noChangeAspect="1"/>
          </p:cNvPicPr>
          <p:nvPr/>
        </p:nvPicPr>
        <p:blipFill>
          <a:blip r:embed="rId4"/>
          <a:stretch>
            <a:fillRect/>
          </a:stretch>
        </p:blipFill>
        <p:spPr>
          <a:xfrm rot="5400000">
            <a:off x="8789904" y="-75250"/>
            <a:ext cx="2778916" cy="3936337"/>
          </a:xfrm>
          <a:prstGeom prst="rect">
            <a:avLst/>
          </a:prstGeom>
        </p:spPr>
      </p:pic>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9ECA560-5FE1-6F49-B65E-1BC8447A41D3}"/>
              </a:ext>
            </a:extLst>
          </p:cNvPr>
          <p:cNvPicPr>
            <a:picLocks noChangeAspect="1"/>
          </p:cNvPicPr>
          <p:nvPr/>
        </p:nvPicPr>
        <p:blipFill>
          <a:blip r:embed="rId5"/>
          <a:stretch>
            <a:fillRect/>
          </a:stretch>
        </p:blipFill>
        <p:spPr>
          <a:xfrm rot="5400000">
            <a:off x="619060" y="2886867"/>
            <a:ext cx="2778918" cy="3936338"/>
          </a:xfrm>
          <a:prstGeom prst="rect">
            <a:avLst/>
          </a:prstGeom>
        </p:spPr>
      </p:pic>
      <p:pic>
        <p:nvPicPr>
          <p:cNvPr id="33" name="Picture 32">
            <a:extLst>
              <a:ext uri="{FF2B5EF4-FFF2-40B4-BE49-F238E27FC236}">
                <a16:creationId xmlns:a16="http://schemas.microsoft.com/office/drawing/2014/main" id="{CB812B34-8B7B-6A45-9113-6375B8F2EDC2}"/>
              </a:ext>
            </a:extLst>
          </p:cNvPr>
          <p:cNvPicPr>
            <a:picLocks noChangeAspect="1"/>
          </p:cNvPicPr>
          <p:nvPr/>
        </p:nvPicPr>
        <p:blipFill>
          <a:blip r:embed="rId6"/>
          <a:stretch>
            <a:fillRect/>
          </a:stretch>
        </p:blipFill>
        <p:spPr>
          <a:xfrm rot="5400000">
            <a:off x="4711670" y="2886871"/>
            <a:ext cx="2778916" cy="3936335"/>
          </a:xfrm>
          <a:prstGeom prst="rect">
            <a:avLst/>
          </a:prstGeom>
        </p:spPr>
      </p:pic>
      <p:pic>
        <p:nvPicPr>
          <p:cNvPr id="37" name="Picture 36">
            <a:extLst>
              <a:ext uri="{FF2B5EF4-FFF2-40B4-BE49-F238E27FC236}">
                <a16:creationId xmlns:a16="http://schemas.microsoft.com/office/drawing/2014/main" id="{D7DDB8C3-D3A2-DE4B-9C0C-89158AB06336}"/>
              </a:ext>
            </a:extLst>
          </p:cNvPr>
          <p:cNvPicPr>
            <a:picLocks noChangeAspect="1"/>
          </p:cNvPicPr>
          <p:nvPr/>
        </p:nvPicPr>
        <p:blipFill>
          <a:blip r:embed="rId7"/>
          <a:stretch>
            <a:fillRect/>
          </a:stretch>
        </p:blipFill>
        <p:spPr>
          <a:xfrm rot="5400000">
            <a:off x="8804273" y="2886868"/>
            <a:ext cx="2778917" cy="3936337"/>
          </a:xfrm>
          <a:prstGeom prst="rect">
            <a:avLst/>
          </a:prstGeom>
        </p:spPr>
      </p:pic>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2016</a:t>
            </a:r>
          </a:p>
        </p:txBody>
      </p:sp>
    </p:spTree>
    <p:extLst>
      <p:ext uri="{BB962C8B-B14F-4D97-AF65-F5344CB8AC3E}">
        <p14:creationId xmlns:p14="http://schemas.microsoft.com/office/powerpoint/2010/main" val="4225281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2016</a:t>
            </a:r>
          </a:p>
        </p:txBody>
      </p:sp>
      <p:pic>
        <p:nvPicPr>
          <p:cNvPr id="3" name="Picture 2">
            <a:extLst>
              <a:ext uri="{FF2B5EF4-FFF2-40B4-BE49-F238E27FC236}">
                <a16:creationId xmlns:a16="http://schemas.microsoft.com/office/drawing/2014/main" id="{A8176EF9-8283-F34C-89B5-981FA4043409}"/>
              </a:ext>
            </a:extLst>
          </p:cNvPr>
          <p:cNvPicPr>
            <a:picLocks noChangeAspect="1"/>
          </p:cNvPicPr>
          <p:nvPr/>
        </p:nvPicPr>
        <p:blipFill>
          <a:blip r:embed="rId2"/>
          <a:stretch>
            <a:fillRect/>
          </a:stretch>
        </p:blipFill>
        <p:spPr>
          <a:xfrm rot="5400000">
            <a:off x="4859684" y="3021364"/>
            <a:ext cx="2752979" cy="3816477"/>
          </a:xfrm>
          <a:prstGeom prst="rect">
            <a:avLst/>
          </a:prstGeom>
        </p:spPr>
      </p:pic>
      <p:pic>
        <p:nvPicPr>
          <p:cNvPr id="5" name="Picture 4">
            <a:extLst>
              <a:ext uri="{FF2B5EF4-FFF2-40B4-BE49-F238E27FC236}">
                <a16:creationId xmlns:a16="http://schemas.microsoft.com/office/drawing/2014/main" id="{EEB6A811-2F9D-D14D-A80F-9CBD65C7F4D2}"/>
              </a:ext>
            </a:extLst>
          </p:cNvPr>
          <p:cNvPicPr>
            <a:picLocks noChangeAspect="1"/>
          </p:cNvPicPr>
          <p:nvPr/>
        </p:nvPicPr>
        <p:blipFill>
          <a:blip r:embed="rId3"/>
          <a:stretch>
            <a:fillRect/>
          </a:stretch>
        </p:blipFill>
        <p:spPr>
          <a:xfrm rot="5400000">
            <a:off x="658625" y="3021365"/>
            <a:ext cx="2752979" cy="3816477"/>
          </a:xfrm>
          <a:prstGeom prst="rect">
            <a:avLst/>
          </a:prstGeom>
        </p:spPr>
      </p:pic>
      <p:pic>
        <p:nvPicPr>
          <p:cNvPr id="7" name="Picture 6">
            <a:extLst>
              <a:ext uri="{FF2B5EF4-FFF2-40B4-BE49-F238E27FC236}">
                <a16:creationId xmlns:a16="http://schemas.microsoft.com/office/drawing/2014/main" id="{FF83BDC8-579B-E040-A224-ABAC6406FAC7}"/>
              </a:ext>
            </a:extLst>
          </p:cNvPr>
          <p:cNvPicPr>
            <a:picLocks noChangeAspect="1"/>
          </p:cNvPicPr>
          <p:nvPr/>
        </p:nvPicPr>
        <p:blipFill>
          <a:blip r:embed="rId4"/>
          <a:stretch>
            <a:fillRect/>
          </a:stretch>
        </p:blipFill>
        <p:spPr>
          <a:xfrm rot="5400000">
            <a:off x="4778227" y="-133910"/>
            <a:ext cx="2752979" cy="3816477"/>
          </a:xfrm>
          <a:prstGeom prst="rect">
            <a:avLst/>
          </a:prstGeom>
        </p:spPr>
      </p:pic>
      <p:pic>
        <p:nvPicPr>
          <p:cNvPr id="9" name="Picture 8">
            <a:extLst>
              <a:ext uri="{FF2B5EF4-FFF2-40B4-BE49-F238E27FC236}">
                <a16:creationId xmlns:a16="http://schemas.microsoft.com/office/drawing/2014/main" id="{9BA6F95F-5612-434B-8EAA-2BF8F11EC8DA}"/>
              </a:ext>
            </a:extLst>
          </p:cNvPr>
          <p:cNvPicPr>
            <a:picLocks noChangeAspect="1"/>
          </p:cNvPicPr>
          <p:nvPr/>
        </p:nvPicPr>
        <p:blipFill>
          <a:blip r:embed="rId5"/>
          <a:stretch>
            <a:fillRect/>
          </a:stretch>
        </p:blipFill>
        <p:spPr>
          <a:xfrm rot="5400000">
            <a:off x="8907272" y="-133910"/>
            <a:ext cx="2752979" cy="3816477"/>
          </a:xfrm>
          <a:prstGeom prst="rect">
            <a:avLst/>
          </a:prstGeom>
        </p:spPr>
      </p:pic>
      <p:pic>
        <p:nvPicPr>
          <p:cNvPr id="11" name="Picture 10">
            <a:extLst>
              <a:ext uri="{FF2B5EF4-FFF2-40B4-BE49-F238E27FC236}">
                <a16:creationId xmlns:a16="http://schemas.microsoft.com/office/drawing/2014/main" id="{A08FD81C-170C-3A4D-9365-3496BD8ACEC3}"/>
              </a:ext>
            </a:extLst>
          </p:cNvPr>
          <p:cNvPicPr>
            <a:picLocks noChangeAspect="1"/>
          </p:cNvPicPr>
          <p:nvPr/>
        </p:nvPicPr>
        <p:blipFill>
          <a:blip r:embed="rId6"/>
          <a:stretch>
            <a:fillRect/>
          </a:stretch>
        </p:blipFill>
        <p:spPr>
          <a:xfrm rot="5400000">
            <a:off x="658625" y="-133910"/>
            <a:ext cx="2752979" cy="3816477"/>
          </a:xfrm>
          <a:prstGeom prst="rect">
            <a:avLst/>
          </a:prstGeom>
        </p:spPr>
      </p:pic>
    </p:spTree>
    <p:extLst>
      <p:ext uri="{BB962C8B-B14F-4D97-AF65-F5344CB8AC3E}">
        <p14:creationId xmlns:p14="http://schemas.microsoft.com/office/powerpoint/2010/main" val="3653813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7</a:t>
            </a:r>
            <a:endParaRPr lang="en-US" u="sng" dirty="0"/>
          </a:p>
        </p:txBody>
      </p:sp>
      <p:pic>
        <p:nvPicPr>
          <p:cNvPr id="3" name="Picture 2">
            <a:extLst>
              <a:ext uri="{FF2B5EF4-FFF2-40B4-BE49-F238E27FC236}">
                <a16:creationId xmlns:a16="http://schemas.microsoft.com/office/drawing/2014/main" id="{153DC386-9DDB-A443-932D-19CE655573D8}"/>
              </a:ext>
            </a:extLst>
          </p:cNvPr>
          <p:cNvPicPr>
            <a:picLocks noChangeAspect="1"/>
          </p:cNvPicPr>
          <p:nvPr/>
        </p:nvPicPr>
        <p:blipFill>
          <a:blip r:embed="rId2"/>
          <a:stretch>
            <a:fillRect/>
          </a:stretch>
        </p:blipFill>
        <p:spPr>
          <a:xfrm rot="5400000">
            <a:off x="4719510" y="-117184"/>
            <a:ext cx="2752979" cy="3816477"/>
          </a:xfrm>
          <a:prstGeom prst="rect">
            <a:avLst/>
          </a:prstGeom>
        </p:spPr>
      </p:pic>
      <p:pic>
        <p:nvPicPr>
          <p:cNvPr id="5" name="Picture 4">
            <a:extLst>
              <a:ext uri="{FF2B5EF4-FFF2-40B4-BE49-F238E27FC236}">
                <a16:creationId xmlns:a16="http://schemas.microsoft.com/office/drawing/2014/main" id="{4057D51C-A912-5E4D-A43C-283A152AF605}"/>
              </a:ext>
            </a:extLst>
          </p:cNvPr>
          <p:cNvPicPr>
            <a:picLocks noChangeAspect="1"/>
          </p:cNvPicPr>
          <p:nvPr/>
        </p:nvPicPr>
        <p:blipFill>
          <a:blip r:embed="rId3"/>
          <a:stretch>
            <a:fillRect/>
          </a:stretch>
        </p:blipFill>
        <p:spPr>
          <a:xfrm rot="5400000">
            <a:off x="4725077" y="3000148"/>
            <a:ext cx="2752979" cy="3816477"/>
          </a:xfrm>
          <a:prstGeom prst="rect">
            <a:avLst/>
          </a:prstGeom>
        </p:spPr>
      </p:pic>
      <p:pic>
        <p:nvPicPr>
          <p:cNvPr id="7" name="Picture 6">
            <a:extLst>
              <a:ext uri="{FF2B5EF4-FFF2-40B4-BE49-F238E27FC236}">
                <a16:creationId xmlns:a16="http://schemas.microsoft.com/office/drawing/2014/main" id="{1E5F52C5-A8CD-5043-90A5-0576E15DF69F}"/>
              </a:ext>
            </a:extLst>
          </p:cNvPr>
          <p:cNvPicPr>
            <a:picLocks noChangeAspect="1"/>
          </p:cNvPicPr>
          <p:nvPr/>
        </p:nvPicPr>
        <p:blipFill>
          <a:blip r:embed="rId4"/>
          <a:stretch>
            <a:fillRect/>
          </a:stretch>
        </p:blipFill>
        <p:spPr>
          <a:xfrm rot="5400000">
            <a:off x="8816335" y="-117184"/>
            <a:ext cx="2752979" cy="3816477"/>
          </a:xfrm>
          <a:prstGeom prst="rect">
            <a:avLst/>
          </a:prstGeom>
        </p:spPr>
      </p:pic>
      <p:pic>
        <p:nvPicPr>
          <p:cNvPr id="9" name="Picture 8">
            <a:extLst>
              <a:ext uri="{FF2B5EF4-FFF2-40B4-BE49-F238E27FC236}">
                <a16:creationId xmlns:a16="http://schemas.microsoft.com/office/drawing/2014/main" id="{091747A9-D07E-784A-8CAC-28AD3238A857}"/>
              </a:ext>
            </a:extLst>
          </p:cNvPr>
          <p:cNvPicPr>
            <a:picLocks noChangeAspect="1"/>
          </p:cNvPicPr>
          <p:nvPr/>
        </p:nvPicPr>
        <p:blipFill>
          <a:blip r:embed="rId5"/>
          <a:stretch>
            <a:fillRect/>
          </a:stretch>
        </p:blipFill>
        <p:spPr>
          <a:xfrm rot="5400000">
            <a:off x="8905748" y="3019400"/>
            <a:ext cx="2752979" cy="3816477"/>
          </a:xfrm>
          <a:prstGeom prst="rect">
            <a:avLst/>
          </a:prstGeom>
        </p:spPr>
      </p:pic>
      <p:pic>
        <p:nvPicPr>
          <p:cNvPr id="11" name="Picture 10">
            <a:extLst>
              <a:ext uri="{FF2B5EF4-FFF2-40B4-BE49-F238E27FC236}">
                <a16:creationId xmlns:a16="http://schemas.microsoft.com/office/drawing/2014/main" id="{BF444D4F-847A-2848-B489-FDD4785F22B8}"/>
              </a:ext>
            </a:extLst>
          </p:cNvPr>
          <p:cNvPicPr>
            <a:picLocks noChangeAspect="1"/>
          </p:cNvPicPr>
          <p:nvPr/>
        </p:nvPicPr>
        <p:blipFill>
          <a:blip r:embed="rId6"/>
          <a:stretch>
            <a:fillRect/>
          </a:stretch>
        </p:blipFill>
        <p:spPr>
          <a:xfrm rot="5400000">
            <a:off x="544408" y="-131463"/>
            <a:ext cx="2752979" cy="3816477"/>
          </a:xfrm>
          <a:prstGeom prst="rect">
            <a:avLst/>
          </a:prstGeom>
        </p:spPr>
      </p:pic>
      <p:pic>
        <p:nvPicPr>
          <p:cNvPr id="13" name="Picture 12">
            <a:extLst>
              <a:ext uri="{FF2B5EF4-FFF2-40B4-BE49-F238E27FC236}">
                <a16:creationId xmlns:a16="http://schemas.microsoft.com/office/drawing/2014/main" id="{B97D9A83-96DE-5C44-9566-347E7102E4DD}"/>
              </a:ext>
            </a:extLst>
          </p:cNvPr>
          <p:cNvPicPr>
            <a:picLocks noChangeAspect="1"/>
          </p:cNvPicPr>
          <p:nvPr/>
        </p:nvPicPr>
        <p:blipFill>
          <a:blip r:embed="rId7"/>
          <a:stretch>
            <a:fillRect/>
          </a:stretch>
        </p:blipFill>
        <p:spPr>
          <a:xfrm rot="5400000">
            <a:off x="636108" y="3019400"/>
            <a:ext cx="2752979" cy="3816477"/>
          </a:xfrm>
          <a:prstGeom prst="rect">
            <a:avLst/>
          </a:prstGeom>
        </p:spPr>
      </p:pic>
    </p:spTree>
    <p:extLst>
      <p:ext uri="{BB962C8B-B14F-4D97-AF65-F5344CB8AC3E}">
        <p14:creationId xmlns:p14="http://schemas.microsoft.com/office/powerpoint/2010/main" val="4135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42468"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7</a:t>
            </a:r>
            <a:endParaRPr lang="en-US" u="sng" dirty="0"/>
          </a:p>
        </p:txBody>
      </p:sp>
      <p:pic>
        <p:nvPicPr>
          <p:cNvPr id="4" name="Picture 3">
            <a:extLst>
              <a:ext uri="{FF2B5EF4-FFF2-40B4-BE49-F238E27FC236}">
                <a16:creationId xmlns:a16="http://schemas.microsoft.com/office/drawing/2014/main" id="{01287EA4-88B9-704B-AFCF-2C3A4BC09742}"/>
              </a:ext>
            </a:extLst>
          </p:cNvPr>
          <p:cNvPicPr>
            <a:picLocks noChangeAspect="1"/>
          </p:cNvPicPr>
          <p:nvPr/>
        </p:nvPicPr>
        <p:blipFill>
          <a:blip r:embed="rId2"/>
          <a:stretch>
            <a:fillRect/>
          </a:stretch>
        </p:blipFill>
        <p:spPr>
          <a:xfrm rot="5400000">
            <a:off x="4719510" y="3007510"/>
            <a:ext cx="2752979" cy="3816477"/>
          </a:xfrm>
          <a:prstGeom prst="rect">
            <a:avLst/>
          </a:prstGeom>
        </p:spPr>
      </p:pic>
      <p:pic>
        <p:nvPicPr>
          <p:cNvPr id="8" name="Picture 7">
            <a:extLst>
              <a:ext uri="{FF2B5EF4-FFF2-40B4-BE49-F238E27FC236}">
                <a16:creationId xmlns:a16="http://schemas.microsoft.com/office/drawing/2014/main" id="{AE2A90B5-3CBD-EC44-8C8E-212F38A84FB0}"/>
              </a:ext>
            </a:extLst>
          </p:cNvPr>
          <p:cNvPicPr>
            <a:picLocks noChangeAspect="1"/>
          </p:cNvPicPr>
          <p:nvPr/>
        </p:nvPicPr>
        <p:blipFill>
          <a:blip r:embed="rId3"/>
          <a:stretch>
            <a:fillRect/>
          </a:stretch>
        </p:blipFill>
        <p:spPr>
          <a:xfrm rot="5400000">
            <a:off x="730007" y="3007510"/>
            <a:ext cx="2752979" cy="3816477"/>
          </a:xfrm>
          <a:prstGeom prst="rect">
            <a:avLst/>
          </a:prstGeom>
        </p:spPr>
      </p:pic>
      <p:pic>
        <p:nvPicPr>
          <p:cNvPr id="12" name="Picture 11">
            <a:extLst>
              <a:ext uri="{FF2B5EF4-FFF2-40B4-BE49-F238E27FC236}">
                <a16:creationId xmlns:a16="http://schemas.microsoft.com/office/drawing/2014/main" id="{1DE0390F-9DB8-B741-9EAE-CD5B768D29C7}"/>
              </a:ext>
            </a:extLst>
          </p:cNvPr>
          <p:cNvPicPr>
            <a:picLocks noChangeAspect="1"/>
          </p:cNvPicPr>
          <p:nvPr/>
        </p:nvPicPr>
        <p:blipFill>
          <a:blip r:embed="rId4"/>
          <a:stretch>
            <a:fillRect/>
          </a:stretch>
        </p:blipFill>
        <p:spPr>
          <a:xfrm rot="5400000">
            <a:off x="4719510" y="40167"/>
            <a:ext cx="2752979" cy="3816477"/>
          </a:xfrm>
          <a:prstGeom prst="rect">
            <a:avLst/>
          </a:prstGeom>
        </p:spPr>
      </p:pic>
      <p:pic>
        <p:nvPicPr>
          <p:cNvPr id="14" name="Picture 13">
            <a:extLst>
              <a:ext uri="{FF2B5EF4-FFF2-40B4-BE49-F238E27FC236}">
                <a16:creationId xmlns:a16="http://schemas.microsoft.com/office/drawing/2014/main" id="{16AA66B0-D6F3-7942-B19A-37010D78F0A8}"/>
              </a:ext>
            </a:extLst>
          </p:cNvPr>
          <p:cNvPicPr>
            <a:picLocks noChangeAspect="1"/>
          </p:cNvPicPr>
          <p:nvPr/>
        </p:nvPicPr>
        <p:blipFill>
          <a:blip r:embed="rId5"/>
          <a:stretch>
            <a:fillRect/>
          </a:stretch>
        </p:blipFill>
        <p:spPr>
          <a:xfrm rot="5400000">
            <a:off x="8907272" y="-33948"/>
            <a:ext cx="2752979" cy="3816477"/>
          </a:xfrm>
          <a:prstGeom prst="rect">
            <a:avLst/>
          </a:prstGeom>
        </p:spPr>
      </p:pic>
      <p:pic>
        <p:nvPicPr>
          <p:cNvPr id="16" name="Picture 15">
            <a:extLst>
              <a:ext uri="{FF2B5EF4-FFF2-40B4-BE49-F238E27FC236}">
                <a16:creationId xmlns:a16="http://schemas.microsoft.com/office/drawing/2014/main" id="{D7EEBC97-10E4-AC49-849F-F7AE70F709FA}"/>
              </a:ext>
            </a:extLst>
          </p:cNvPr>
          <p:cNvPicPr>
            <a:picLocks noChangeAspect="1"/>
          </p:cNvPicPr>
          <p:nvPr/>
        </p:nvPicPr>
        <p:blipFill>
          <a:blip r:embed="rId6"/>
          <a:stretch>
            <a:fillRect/>
          </a:stretch>
        </p:blipFill>
        <p:spPr>
          <a:xfrm rot="5400000">
            <a:off x="730007" y="-33947"/>
            <a:ext cx="2752979" cy="3816477"/>
          </a:xfrm>
          <a:prstGeom prst="rect">
            <a:avLst/>
          </a:prstGeom>
        </p:spPr>
      </p:pic>
    </p:spTree>
    <p:extLst>
      <p:ext uri="{BB962C8B-B14F-4D97-AF65-F5344CB8AC3E}">
        <p14:creationId xmlns:p14="http://schemas.microsoft.com/office/powerpoint/2010/main" val="2216023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8</a:t>
            </a:r>
            <a:endParaRPr lang="en-US" u="sng" dirty="0"/>
          </a:p>
        </p:txBody>
      </p:sp>
      <p:pic>
        <p:nvPicPr>
          <p:cNvPr id="4" name="Picture 3">
            <a:extLst>
              <a:ext uri="{FF2B5EF4-FFF2-40B4-BE49-F238E27FC236}">
                <a16:creationId xmlns:a16="http://schemas.microsoft.com/office/drawing/2014/main" id="{B147BCA8-2F0A-C940-AC78-5359B88AEF53}"/>
              </a:ext>
            </a:extLst>
          </p:cNvPr>
          <p:cNvPicPr>
            <a:picLocks noChangeAspect="1"/>
          </p:cNvPicPr>
          <p:nvPr/>
        </p:nvPicPr>
        <p:blipFill>
          <a:blip r:embed="rId2"/>
          <a:stretch>
            <a:fillRect/>
          </a:stretch>
        </p:blipFill>
        <p:spPr>
          <a:xfrm rot="5400000">
            <a:off x="4729535" y="-135231"/>
            <a:ext cx="2752979" cy="3816477"/>
          </a:xfrm>
          <a:prstGeom prst="rect">
            <a:avLst/>
          </a:prstGeom>
        </p:spPr>
      </p:pic>
      <p:pic>
        <p:nvPicPr>
          <p:cNvPr id="8" name="Picture 7">
            <a:extLst>
              <a:ext uri="{FF2B5EF4-FFF2-40B4-BE49-F238E27FC236}">
                <a16:creationId xmlns:a16="http://schemas.microsoft.com/office/drawing/2014/main" id="{882797BA-5AB4-8640-BCF7-7FD2AFB4985E}"/>
              </a:ext>
            </a:extLst>
          </p:cNvPr>
          <p:cNvPicPr>
            <a:picLocks noChangeAspect="1"/>
          </p:cNvPicPr>
          <p:nvPr/>
        </p:nvPicPr>
        <p:blipFill>
          <a:blip r:embed="rId3"/>
          <a:stretch>
            <a:fillRect/>
          </a:stretch>
        </p:blipFill>
        <p:spPr>
          <a:xfrm rot="5400000">
            <a:off x="4729535" y="2954740"/>
            <a:ext cx="2752979" cy="3816477"/>
          </a:xfrm>
          <a:prstGeom prst="rect">
            <a:avLst/>
          </a:prstGeom>
        </p:spPr>
      </p:pic>
      <p:pic>
        <p:nvPicPr>
          <p:cNvPr id="12" name="Picture 11">
            <a:extLst>
              <a:ext uri="{FF2B5EF4-FFF2-40B4-BE49-F238E27FC236}">
                <a16:creationId xmlns:a16="http://schemas.microsoft.com/office/drawing/2014/main" id="{BFFDAD0D-01CE-7143-A0F5-9B7536045DED}"/>
              </a:ext>
            </a:extLst>
          </p:cNvPr>
          <p:cNvPicPr>
            <a:picLocks noChangeAspect="1"/>
          </p:cNvPicPr>
          <p:nvPr/>
        </p:nvPicPr>
        <p:blipFill>
          <a:blip r:embed="rId4"/>
          <a:stretch>
            <a:fillRect/>
          </a:stretch>
        </p:blipFill>
        <p:spPr>
          <a:xfrm rot="5400000">
            <a:off x="8813939" y="-135231"/>
            <a:ext cx="2752979" cy="3816477"/>
          </a:xfrm>
          <a:prstGeom prst="rect">
            <a:avLst/>
          </a:prstGeom>
        </p:spPr>
      </p:pic>
      <p:pic>
        <p:nvPicPr>
          <p:cNvPr id="15" name="Picture 14">
            <a:extLst>
              <a:ext uri="{FF2B5EF4-FFF2-40B4-BE49-F238E27FC236}">
                <a16:creationId xmlns:a16="http://schemas.microsoft.com/office/drawing/2014/main" id="{17D7DA24-96AD-3D48-9B15-A9243998961E}"/>
              </a:ext>
            </a:extLst>
          </p:cNvPr>
          <p:cNvPicPr>
            <a:picLocks noChangeAspect="1"/>
          </p:cNvPicPr>
          <p:nvPr/>
        </p:nvPicPr>
        <p:blipFill>
          <a:blip r:embed="rId5"/>
          <a:stretch>
            <a:fillRect/>
          </a:stretch>
        </p:blipFill>
        <p:spPr>
          <a:xfrm rot="5400000">
            <a:off x="8813938" y="2954740"/>
            <a:ext cx="2752979" cy="3816477"/>
          </a:xfrm>
          <a:prstGeom prst="rect">
            <a:avLst/>
          </a:prstGeom>
        </p:spPr>
      </p:pic>
      <p:pic>
        <p:nvPicPr>
          <p:cNvPr id="17" name="Picture 16">
            <a:extLst>
              <a:ext uri="{FF2B5EF4-FFF2-40B4-BE49-F238E27FC236}">
                <a16:creationId xmlns:a16="http://schemas.microsoft.com/office/drawing/2014/main" id="{200C7EFF-AE67-2C47-89B6-53498B273927}"/>
              </a:ext>
            </a:extLst>
          </p:cNvPr>
          <p:cNvPicPr>
            <a:picLocks noChangeAspect="1"/>
          </p:cNvPicPr>
          <p:nvPr/>
        </p:nvPicPr>
        <p:blipFill>
          <a:blip r:embed="rId6"/>
          <a:stretch>
            <a:fillRect/>
          </a:stretch>
        </p:blipFill>
        <p:spPr>
          <a:xfrm rot="5400000">
            <a:off x="636108" y="-135231"/>
            <a:ext cx="2752979" cy="3816477"/>
          </a:xfrm>
          <a:prstGeom prst="rect">
            <a:avLst/>
          </a:prstGeom>
        </p:spPr>
      </p:pic>
      <p:pic>
        <p:nvPicPr>
          <p:cNvPr id="19" name="Picture 18">
            <a:extLst>
              <a:ext uri="{FF2B5EF4-FFF2-40B4-BE49-F238E27FC236}">
                <a16:creationId xmlns:a16="http://schemas.microsoft.com/office/drawing/2014/main" id="{1279999E-F2B4-6248-92D1-14DCE969B4F9}"/>
              </a:ext>
            </a:extLst>
          </p:cNvPr>
          <p:cNvPicPr>
            <a:picLocks noChangeAspect="1"/>
          </p:cNvPicPr>
          <p:nvPr/>
        </p:nvPicPr>
        <p:blipFill>
          <a:blip r:embed="rId7"/>
          <a:stretch>
            <a:fillRect/>
          </a:stretch>
        </p:blipFill>
        <p:spPr>
          <a:xfrm rot="5400000">
            <a:off x="636107" y="2954740"/>
            <a:ext cx="2752979" cy="3816477"/>
          </a:xfrm>
          <a:prstGeom prst="rect">
            <a:avLst/>
          </a:prstGeom>
        </p:spPr>
      </p:pic>
    </p:spTree>
    <p:extLst>
      <p:ext uri="{BB962C8B-B14F-4D97-AF65-F5344CB8AC3E}">
        <p14:creationId xmlns:p14="http://schemas.microsoft.com/office/powerpoint/2010/main" val="43766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42468"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8</a:t>
            </a:r>
            <a:endParaRPr lang="en-US" u="sng" dirty="0"/>
          </a:p>
        </p:txBody>
      </p:sp>
      <p:pic>
        <p:nvPicPr>
          <p:cNvPr id="3" name="Picture 2">
            <a:extLst>
              <a:ext uri="{FF2B5EF4-FFF2-40B4-BE49-F238E27FC236}">
                <a16:creationId xmlns:a16="http://schemas.microsoft.com/office/drawing/2014/main" id="{C204C1E2-B768-D644-8C26-6ADD965D1E29}"/>
              </a:ext>
            </a:extLst>
          </p:cNvPr>
          <p:cNvPicPr>
            <a:picLocks noChangeAspect="1"/>
          </p:cNvPicPr>
          <p:nvPr/>
        </p:nvPicPr>
        <p:blipFill>
          <a:blip r:embed="rId2"/>
          <a:stretch>
            <a:fillRect/>
          </a:stretch>
        </p:blipFill>
        <p:spPr>
          <a:xfrm rot="5400000">
            <a:off x="4715891" y="2933827"/>
            <a:ext cx="2752979" cy="3816477"/>
          </a:xfrm>
          <a:prstGeom prst="rect">
            <a:avLst/>
          </a:prstGeom>
        </p:spPr>
      </p:pic>
      <p:pic>
        <p:nvPicPr>
          <p:cNvPr id="6" name="Picture 5">
            <a:extLst>
              <a:ext uri="{FF2B5EF4-FFF2-40B4-BE49-F238E27FC236}">
                <a16:creationId xmlns:a16="http://schemas.microsoft.com/office/drawing/2014/main" id="{D82DA1EB-CA55-A74D-8C98-914932C46CCA}"/>
              </a:ext>
            </a:extLst>
          </p:cNvPr>
          <p:cNvPicPr>
            <a:picLocks noChangeAspect="1"/>
          </p:cNvPicPr>
          <p:nvPr/>
        </p:nvPicPr>
        <p:blipFill>
          <a:blip r:embed="rId3"/>
          <a:stretch>
            <a:fillRect/>
          </a:stretch>
        </p:blipFill>
        <p:spPr>
          <a:xfrm rot="5400000">
            <a:off x="634273" y="2933828"/>
            <a:ext cx="2752979" cy="3816477"/>
          </a:xfrm>
          <a:prstGeom prst="rect">
            <a:avLst/>
          </a:prstGeom>
        </p:spPr>
      </p:pic>
      <p:pic>
        <p:nvPicPr>
          <p:cNvPr id="9" name="Picture 8">
            <a:extLst>
              <a:ext uri="{FF2B5EF4-FFF2-40B4-BE49-F238E27FC236}">
                <a16:creationId xmlns:a16="http://schemas.microsoft.com/office/drawing/2014/main" id="{51CD94DF-B9E7-A74B-A4F0-D386ADFC414C}"/>
              </a:ext>
            </a:extLst>
          </p:cNvPr>
          <p:cNvPicPr>
            <a:picLocks noChangeAspect="1"/>
          </p:cNvPicPr>
          <p:nvPr/>
        </p:nvPicPr>
        <p:blipFill>
          <a:blip r:embed="rId4"/>
          <a:stretch>
            <a:fillRect/>
          </a:stretch>
        </p:blipFill>
        <p:spPr>
          <a:xfrm rot="5400000">
            <a:off x="4719510" y="-31779"/>
            <a:ext cx="2752979" cy="3816477"/>
          </a:xfrm>
          <a:prstGeom prst="rect">
            <a:avLst/>
          </a:prstGeom>
        </p:spPr>
      </p:pic>
      <p:pic>
        <p:nvPicPr>
          <p:cNvPr id="11" name="Picture 10">
            <a:extLst>
              <a:ext uri="{FF2B5EF4-FFF2-40B4-BE49-F238E27FC236}">
                <a16:creationId xmlns:a16="http://schemas.microsoft.com/office/drawing/2014/main" id="{05E3F7E1-7891-534D-9425-CB117606D6D6}"/>
              </a:ext>
            </a:extLst>
          </p:cNvPr>
          <p:cNvPicPr>
            <a:picLocks noChangeAspect="1"/>
          </p:cNvPicPr>
          <p:nvPr/>
        </p:nvPicPr>
        <p:blipFill>
          <a:blip r:embed="rId5"/>
          <a:stretch>
            <a:fillRect/>
          </a:stretch>
        </p:blipFill>
        <p:spPr>
          <a:xfrm rot="5400000">
            <a:off x="8802913" y="-162417"/>
            <a:ext cx="2752979" cy="3816477"/>
          </a:xfrm>
          <a:prstGeom prst="rect">
            <a:avLst/>
          </a:prstGeom>
        </p:spPr>
      </p:pic>
      <p:pic>
        <p:nvPicPr>
          <p:cNvPr id="15" name="Picture 14">
            <a:extLst>
              <a:ext uri="{FF2B5EF4-FFF2-40B4-BE49-F238E27FC236}">
                <a16:creationId xmlns:a16="http://schemas.microsoft.com/office/drawing/2014/main" id="{5231E989-BAE8-8B45-9D42-8D7176312197}"/>
              </a:ext>
            </a:extLst>
          </p:cNvPr>
          <p:cNvPicPr>
            <a:picLocks noChangeAspect="1"/>
          </p:cNvPicPr>
          <p:nvPr/>
        </p:nvPicPr>
        <p:blipFill>
          <a:blip r:embed="rId6"/>
          <a:stretch>
            <a:fillRect/>
          </a:stretch>
        </p:blipFill>
        <p:spPr>
          <a:xfrm rot="5400000">
            <a:off x="636108" y="-31778"/>
            <a:ext cx="2752979" cy="3816477"/>
          </a:xfrm>
          <a:prstGeom prst="rect">
            <a:avLst/>
          </a:prstGeom>
        </p:spPr>
      </p:pic>
    </p:spTree>
    <p:extLst>
      <p:ext uri="{BB962C8B-B14F-4D97-AF65-F5344CB8AC3E}">
        <p14:creationId xmlns:p14="http://schemas.microsoft.com/office/powerpoint/2010/main" val="1046353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3428F4-EB56-2B48-92A0-99AF03B4D244}"/>
              </a:ext>
            </a:extLst>
          </p:cNvPr>
          <p:cNvSpPr>
            <a:spLocks noGrp="1"/>
          </p:cNvSpPr>
          <p:nvPr>
            <p:ph type="ftr" sz="quarter" idx="11"/>
          </p:nvPr>
        </p:nvSpPr>
        <p:spPr/>
        <p:txBody>
          <a:bodyPr/>
          <a:lstStyle/>
          <a:p>
            <a:r>
              <a:rPr lang="fi-FI"/>
              <a:t>NTUA G. Bakas, I. Papakrivopoulos</a:t>
            </a:r>
            <a:endParaRPr lang="en-US" dirty="0"/>
          </a:p>
        </p:txBody>
      </p:sp>
      <p:pic>
        <p:nvPicPr>
          <p:cNvPr id="5" name="Picture 4">
            <a:extLst>
              <a:ext uri="{FF2B5EF4-FFF2-40B4-BE49-F238E27FC236}">
                <a16:creationId xmlns:a16="http://schemas.microsoft.com/office/drawing/2014/main" id="{2AB2F63E-D916-9A41-9DF0-B92837939F97}"/>
              </a:ext>
            </a:extLst>
          </p:cNvPr>
          <p:cNvPicPr>
            <a:picLocks noChangeAspect="1"/>
          </p:cNvPicPr>
          <p:nvPr/>
        </p:nvPicPr>
        <p:blipFill>
          <a:blip r:embed="rId2"/>
          <a:stretch>
            <a:fillRect/>
          </a:stretch>
        </p:blipFill>
        <p:spPr>
          <a:xfrm>
            <a:off x="3767147" y="968827"/>
            <a:ext cx="4432300" cy="3009900"/>
          </a:xfrm>
          <a:prstGeom prst="rect">
            <a:avLst/>
          </a:prstGeom>
        </p:spPr>
      </p:pic>
      <p:pic>
        <p:nvPicPr>
          <p:cNvPr id="7" name="Picture 6">
            <a:extLst>
              <a:ext uri="{FF2B5EF4-FFF2-40B4-BE49-F238E27FC236}">
                <a16:creationId xmlns:a16="http://schemas.microsoft.com/office/drawing/2014/main" id="{4A12C992-7F6D-2147-8EDA-58790E8F1C71}"/>
              </a:ext>
            </a:extLst>
          </p:cNvPr>
          <p:cNvPicPr>
            <a:picLocks noChangeAspect="1"/>
          </p:cNvPicPr>
          <p:nvPr/>
        </p:nvPicPr>
        <p:blipFill>
          <a:blip r:embed="rId3"/>
          <a:stretch>
            <a:fillRect/>
          </a:stretch>
        </p:blipFill>
        <p:spPr>
          <a:xfrm>
            <a:off x="8202932" y="833572"/>
            <a:ext cx="3989070" cy="3280410"/>
          </a:xfrm>
          <a:prstGeom prst="rect">
            <a:avLst/>
          </a:prstGeom>
        </p:spPr>
      </p:pic>
      <p:sp>
        <p:nvSpPr>
          <p:cNvPr id="9" name="TextBox 8">
            <a:extLst>
              <a:ext uri="{FF2B5EF4-FFF2-40B4-BE49-F238E27FC236}">
                <a16:creationId xmlns:a16="http://schemas.microsoft.com/office/drawing/2014/main" id="{3FCBE9C6-014C-524A-92E1-8E94D045A528}"/>
              </a:ext>
            </a:extLst>
          </p:cNvPr>
          <p:cNvSpPr txBox="1"/>
          <p:nvPr/>
        </p:nvSpPr>
        <p:spPr>
          <a:xfrm>
            <a:off x="142875" y="97270"/>
            <a:ext cx="11229975" cy="461665"/>
          </a:xfrm>
          <a:prstGeom prst="rect">
            <a:avLst/>
          </a:prstGeom>
          <a:noFill/>
        </p:spPr>
        <p:txBody>
          <a:bodyPr wrap="square" rtlCol="0">
            <a:spAutoFit/>
          </a:bodyPr>
          <a:lstStyle/>
          <a:p>
            <a:r>
              <a:rPr lang="en-US" sz="2400" b="1" u="sng" dirty="0"/>
              <a:t>2017 QCD Closure and the fit ratio</a:t>
            </a:r>
          </a:p>
        </p:txBody>
      </p:sp>
      <p:pic>
        <p:nvPicPr>
          <p:cNvPr id="11" name="Picture 10">
            <a:extLst>
              <a:ext uri="{FF2B5EF4-FFF2-40B4-BE49-F238E27FC236}">
                <a16:creationId xmlns:a16="http://schemas.microsoft.com/office/drawing/2014/main" id="{9EB322B5-CDE4-5948-88FA-FE7F9FC50E16}"/>
              </a:ext>
            </a:extLst>
          </p:cNvPr>
          <p:cNvPicPr>
            <a:picLocks noChangeAspect="1"/>
          </p:cNvPicPr>
          <p:nvPr/>
        </p:nvPicPr>
        <p:blipFill>
          <a:blip r:embed="rId4"/>
          <a:stretch>
            <a:fillRect/>
          </a:stretch>
        </p:blipFill>
        <p:spPr>
          <a:xfrm>
            <a:off x="0" y="833572"/>
            <a:ext cx="3989070" cy="3280410"/>
          </a:xfrm>
          <a:prstGeom prst="rect">
            <a:avLst/>
          </a:prstGeom>
        </p:spPr>
      </p:pic>
      <p:sp>
        <p:nvSpPr>
          <p:cNvPr id="12" name="TextBox 11">
            <a:extLst>
              <a:ext uri="{FF2B5EF4-FFF2-40B4-BE49-F238E27FC236}">
                <a16:creationId xmlns:a16="http://schemas.microsoft.com/office/drawing/2014/main" id="{348AD02D-FC95-934E-9770-D4BBAB77E7BF}"/>
              </a:ext>
            </a:extLst>
          </p:cNvPr>
          <p:cNvSpPr txBox="1"/>
          <p:nvPr/>
        </p:nvSpPr>
        <p:spPr>
          <a:xfrm>
            <a:off x="142875" y="4386263"/>
            <a:ext cx="3314700" cy="369332"/>
          </a:xfrm>
          <a:prstGeom prst="rect">
            <a:avLst/>
          </a:prstGeom>
          <a:noFill/>
        </p:spPr>
        <p:txBody>
          <a:bodyPr wrap="square" rtlCol="0">
            <a:spAutoFit/>
          </a:bodyPr>
          <a:lstStyle/>
          <a:p>
            <a:r>
              <a:rPr lang="en-US" dirty="0"/>
              <a:t>Discovered shape in the SR/CR </a:t>
            </a:r>
          </a:p>
        </p:txBody>
      </p:sp>
      <p:sp>
        <p:nvSpPr>
          <p:cNvPr id="13" name="TextBox 12">
            <a:extLst>
              <a:ext uri="{FF2B5EF4-FFF2-40B4-BE49-F238E27FC236}">
                <a16:creationId xmlns:a16="http://schemas.microsoft.com/office/drawing/2014/main" id="{4A904F3B-2CD4-AA45-BCFB-7B0CCD3157BD}"/>
              </a:ext>
            </a:extLst>
          </p:cNvPr>
          <p:cNvSpPr txBox="1"/>
          <p:nvPr/>
        </p:nvSpPr>
        <p:spPr>
          <a:xfrm>
            <a:off x="4325947" y="4386263"/>
            <a:ext cx="3314700" cy="369332"/>
          </a:xfrm>
          <a:prstGeom prst="rect">
            <a:avLst/>
          </a:prstGeom>
          <a:noFill/>
        </p:spPr>
        <p:txBody>
          <a:bodyPr wrap="square" rtlCol="0">
            <a:spAutoFit/>
          </a:bodyPr>
          <a:lstStyle/>
          <a:p>
            <a:r>
              <a:rPr lang="en-US" dirty="0"/>
              <a:t>Fit the ratio with the function: </a:t>
            </a:r>
          </a:p>
        </p:txBody>
      </p:sp>
      <p:sp>
        <p:nvSpPr>
          <p:cNvPr id="14" name="TextBox 13">
            <a:extLst>
              <a:ext uri="{FF2B5EF4-FFF2-40B4-BE49-F238E27FC236}">
                <a16:creationId xmlns:a16="http://schemas.microsoft.com/office/drawing/2014/main" id="{D6DA65BB-7E46-B84D-A639-0D70ED674D1D}"/>
              </a:ext>
            </a:extLst>
          </p:cNvPr>
          <p:cNvSpPr txBox="1"/>
          <p:nvPr/>
        </p:nvSpPr>
        <p:spPr>
          <a:xfrm>
            <a:off x="8540117" y="4386263"/>
            <a:ext cx="3314700" cy="369332"/>
          </a:xfrm>
          <a:prstGeom prst="rect">
            <a:avLst/>
          </a:prstGeom>
          <a:noFill/>
        </p:spPr>
        <p:txBody>
          <a:bodyPr wrap="square" rtlCol="0">
            <a:spAutoFit/>
          </a:bodyPr>
          <a:lstStyle/>
          <a:p>
            <a:r>
              <a:rPr lang="en-US" dirty="0"/>
              <a:t>Output of the new QCD closure</a:t>
            </a:r>
          </a:p>
        </p:txBody>
      </p:sp>
      <p:cxnSp>
        <p:nvCxnSpPr>
          <p:cNvPr id="16" name="Straight Arrow Connector 15">
            <a:extLst>
              <a:ext uri="{FF2B5EF4-FFF2-40B4-BE49-F238E27FC236}">
                <a16:creationId xmlns:a16="http://schemas.microsoft.com/office/drawing/2014/main" id="{0A5C4BFE-B00A-CC40-8EBF-4FA9B52125E1}"/>
              </a:ext>
            </a:extLst>
          </p:cNvPr>
          <p:cNvCxnSpPr>
            <a:cxnSpLocks/>
            <a:stCxn id="12" idx="3"/>
            <a:endCxn id="13" idx="1"/>
          </p:cNvCxnSpPr>
          <p:nvPr/>
        </p:nvCxnSpPr>
        <p:spPr>
          <a:xfrm>
            <a:off x="3457575" y="4570929"/>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F0D14CA-A125-C74B-966B-EE059CBF2F77}"/>
              </a:ext>
            </a:extLst>
          </p:cNvPr>
          <p:cNvCxnSpPr>
            <a:cxnSpLocks/>
          </p:cNvCxnSpPr>
          <p:nvPr/>
        </p:nvCxnSpPr>
        <p:spPr>
          <a:xfrm>
            <a:off x="7494597" y="4570929"/>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199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3428F4-EB56-2B48-92A0-99AF03B4D244}"/>
              </a:ext>
            </a:extLst>
          </p:cNvPr>
          <p:cNvSpPr>
            <a:spLocks noGrp="1"/>
          </p:cNvSpPr>
          <p:nvPr>
            <p:ph type="ftr" sz="quarter" idx="11"/>
          </p:nvPr>
        </p:nvSpPr>
        <p:spPr/>
        <p:txBody>
          <a:bodyPr/>
          <a:lstStyle/>
          <a:p>
            <a:r>
              <a:rPr lang="fi-FI"/>
              <a:t>NTUA G. Bakas, I. Papakrivopoulos</a:t>
            </a:r>
            <a:endParaRPr lang="en-US" dirty="0"/>
          </a:p>
        </p:txBody>
      </p:sp>
      <p:sp>
        <p:nvSpPr>
          <p:cNvPr id="3" name="TextBox 2">
            <a:extLst>
              <a:ext uri="{FF2B5EF4-FFF2-40B4-BE49-F238E27FC236}">
                <a16:creationId xmlns:a16="http://schemas.microsoft.com/office/drawing/2014/main" id="{C3CD4B20-480A-7B4C-964F-3B3FC99DFDE5}"/>
              </a:ext>
            </a:extLst>
          </p:cNvPr>
          <p:cNvSpPr txBox="1"/>
          <p:nvPr/>
        </p:nvSpPr>
        <p:spPr>
          <a:xfrm>
            <a:off x="142875" y="97270"/>
            <a:ext cx="11229975" cy="461665"/>
          </a:xfrm>
          <a:prstGeom prst="rect">
            <a:avLst/>
          </a:prstGeom>
          <a:noFill/>
        </p:spPr>
        <p:txBody>
          <a:bodyPr wrap="square" rtlCol="0">
            <a:spAutoFit/>
          </a:bodyPr>
          <a:lstStyle/>
          <a:p>
            <a:r>
              <a:rPr lang="en-US" sz="2400" b="1" u="sng" dirty="0"/>
              <a:t>2018 QCD Closure and the fit ratio</a:t>
            </a:r>
          </a:p>
        </p:txBody>
      </p:sp>
      <p:pic>
        <p:nvPicPr>
          <p:cNvPr id="8" name="Picture 7">
            <a:extLst>
              <a:ext uri="{FF2B5EF4-FFF2-40B4-BE49-F238E27FC236}">
                <a16:creationId xmlns:a16="http://schemas.microsoft.com/office/drawing/2014/main" id="{9084425F-7840-6E41-B720-0FC542047A4A}"/>
              </a:ext>
            </a:extLst>
          </p:cNvPr>
          <p:cNvPicPr>
            <a:picLocks noChangeAspect="1"/>
          </p:cNvPicPr>
          <p:nvPr/>
        </p:nvPicPr>
        <p:blipFill>
          <a:blip r:embed="rId2"/>
          <a:stretch>
            <a:fillRect/>
          </a:stretch>
        </p:blipFill>
        <p:spPr>
          <a:xfrm rot="5400000">
            <a:off x="4696406" y="342539"/>
            <a:ext cx="3016927" cy="4431600"/>
          </a:xfrm>
          <a:prstGeom prst="rect">
            <a:avLst/>
          </a:prstGeom>
        </p:spPr>
      </p:pic>
      <p:pic>
        <p:nvPicPr>
          <p:cNvPr id="6" name="Picture 5">
            <a:extLst>
              <a:ext uri="{FF2B5EF4-FFF2-40B4-BE49-F238E27FC236}">
                <a16:creationId xmlns:a16="http://schemas.microsoft.com/office/drawing/2014/main" id="{F45B6ADA-86F1-654A-90AC-BC1162D34033}"/>
              </a:ext>
            </a:extLst>
          </p:cNvPr>
          <p:cNvPicPr>
            <a:picLocks noChangeAspect="1"/>
          </p:cNvPicPr>
          <p:nvPr/>
        </p:nvPicPr>
        <p:blipFill>
          <a:blip r:embed="rId3"/>
          <a:stretch>
            <a:fillRect/>
          </a:stretch>
        </p:blipFill>
        <p:spPr>
          <a:xfrm>
            <a:off x="8202932" y="918134"/>
            <a:ext cx="3989070" cy="3280410"/>
          </a:xfrm>
          <a:prstGeom prst="rect">
            <a:avLst/>
          </a:prstGeom>
        </p:spPr>
      </p:pic>
      <p:sp>
        <p:nvSpPr>
          <p:cNvPr id="10" name="TextBox 9">
            <a:extLst>
              <a:ext uri="{FF2B5EF4-FFF2-40B4-BE49-F238E27FC236}">
                <a16:creationId xmlns:a16="http://schemas.microsoft.com/office/drawing/2014/main" id="{09D8AB47-D597-E742-848F-5B43157B5D03}"/>
              </a:ext>
            </a:extLst>
          </p:cNvPr>
          <p:cNvSpPr txBox="1"/>
          <p:nvPr/>
        </p:nvSpPr>
        <p:spPr>
          <a:xfrm>
            <a:off x="142875" y="4829180"/>
            <a:ext cx="3314700" cy="369332"/>
          </a:xfrm>
          <a:prstGeom prst="rect">
            <a:avLst/>
          </a:prstGeom>
          <a:noFill/>
        </p:spPr>
        <p:txBody>
          <a:bodyPr wrap="square" rtlCol="0">
            <a:spAutoFit/>
          </a:bodyPr>
          <a:lstStyle/>
          <a:p>
            <a:r>
              <a:rPr lang="en-US" dirty="0"/>
              <a:t>Discovered shape in the SR/CR </a:t>
            </a:r>
          </a:p>
        </p:txBody>
      </p:sp>
      <p:sp>
        <p:nvSpPr>
          <p:cNvPr id="11" name="TextBox 10">
            <a:extLst>
              <a:ext uri="{FF2B5EF4-FFF2-40B4-BE49-F238E27FC236}">
                <a16:creationId xmlns:a16="http://schemas.microsoft.com/office/drawing/2014/main" id="{6F390AE9-660B-F24F-BAA7-A4A096D02740}"/>
              </a:ext>
            </a:extLst>
          </p:cNvPr>
          <p:cNvSpPr txBox="1"/>
          <p:nvPr/>
        </p:nvSpPr>
        <p:spPr>
          <a:xfrm>
            <a:off x="4325947" y="4829180"/>
            <a:ext cx="3314700" cy="369332"/>
          </a:xfrm>
          <a:prstGeom prst="rect">
            <a:avLst/>
          </a:prstGeom>
          <a:noFill/>
        </p:spPr>
        <p:txBody>
          <a:bodyPr wrap="square" rtlCol="0">
            <a:spAutoFit/>
          </a:bodyPr>
          <a:lstStyle/>
          <a:p>
            <a:r>
              <a:rPr lang="en-US" dirty="0"/>
              <a:t>Fit the ratio with the function: </a:t>
            </a:r>
          </a:p>
        </p:txBody>
      </p:sp>
      <p:sp>
        <p:nvSpPr>
          <p:cNvPr id="12" name="TextBox 11">
            <a:extLst>
              <a:ext uri="{FF2B5EF4-FFF2-40B4-BE49-F238E27FC236}">
                <a16:creationId xmlns:a16="http://schemas.microsoft.com/office/drawing/2014/main" id="{6B611D69-6BA3-9A4F-AF6F-F6986C459380}"/>
              </a:ext>
            </a:extLst>
          </p:cNvPr>
          <p:cNvSpPr txBox="1"/>
          <p:nvPr/>
        </p:nvSpPr>
        <p:spPr>
          <a:xfrm>
            <a:off x="8540117" y="4829180"/>
            <a:ext cx="3314700" cy="369332"/>
          </a:xfrm>
          <a:prstGeom prst="rect">
            <a:avLst/>
          </a:prstGeom>
          <a:noFill/>
        </p:spPr>
        <p:txBody>
          <a:bodyPr wrap="square" rtlCol="0">
            <a:spAutoFit/>
          </a:bodyPr>
          <a:lstStyle/>
          <a:p>
            <a:r>
              <a:rPr lang="en-US" dirty="0"/>
              <a:t>Output of the new QCD closure</a:t>
            </a:r>
          </a:p>
        </p:txBody>
      </p:sp>
      <p:pic>
        <p:nvPicPr>
          <p:cNvPr id="14" name="Picture 13">
            <a:extLst>
              <a:ext uri="{FF2B5EF4-FFF2-40B4-BE49-F238E27FC236}">
                <a16:creationId xmlns:a16="http://schemas.microsoft.com/office/drawing/2014/main" id="{B45FBA3D-1483-6B47-8089-0B34B0B2F015}"/>
              </a:ext>
            </a:extLst>
          </p:cNvPr>
          <p:cNvPicPr>
            <a:picLocks noChangeAspect="1"/>
          </p:cNvPicPr>
          <p:nvPr/>
        </p:nvPicPr>
        <p:blipFill>
          <a:blip r:embed="rId4"/>
          <a:stretch>
            <a:fillRect/>
          </a:stretch>
        </p:blipFill>
        <p:spPr>
          <a:xfrm>
            <a:off x="0" y="918134"/>
            <a:ext cx="3989070" cy="3280410"/>
          </a:xfrm>
          <a:prstGeom prst="rect">
            <a:avLst/>
          </a:prstGeom>
        </p:spPr>
      </p:pic>
      <p:cxnSp>
        <p:nvCxnSpPr>
          <p:cNvPr id="15" name="Straight Arrow Connector 14">
            <a:extLst>
              <a:ext uri="{FF2B5EF4-FFF2-40B4-BE49-F238E27FC236}">
                <a16:creationId xmlns:a16="http://schemas.microsoft.com/office/drawing/2014/main" id="{B2224BF8-8AE6-634E-B5A2-0DACB02A609A}"/>
              </a:ext>
            </a:extLst>
          </p:cNvPr>
          <p:cNvCxnSpPr>
            <a:cxnSpLocks/>
          </p:cNvCxnSpPr>
          <p:nvPr/>
        </p:nvCxnSpPr>
        <p:spPr>
          <a:xfrm>
            <a:off x="3457575" y="5013843"/>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3C9890-AABA-284A-A293-EB6BE61CCA7F}"/>
              </a:ext>
            </a:extLst>
          </p:cNvPr>
          <p:cNvCxnSpPr>
            <a:cxnSpLocks/>
          </p:cNvCxnSpPr>
          <p:nvPr/>
        </p:nvCxnSpPr>
        <p:spPr>
          <a:xfrm>
            <a:off x="7494597" y="5013843"/>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322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6542" y="1379375"/>
            <a:ext cx="1166673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Signal Region (SR): Baseline Selection + </a:t>
            </a:r>
            <a:r>
              <a:rPr lang="en-US" dirty="0" err="1"/>
              <a:t>topTagger</a:t>
            </a:r>
            <a:r>
              <a:rPr lang="en-US" dirty="0"/>
              <a:t> Selection + mass Selection + 2btagged </a:t>
            </a:r>
            <a:r>
              <a:rPr lang="en-US" dirty="0" err="1"/>
              <a:t>subjets</a:t>
            </a:r>
            <a:endParaRPr lang="en-US" dirty="0"/>
          </a:p>
          <a:p>
            <a:pPr marL="285750" indent="-285750">
              <a:buFont typeface="Arial" panose="020B0604020202020204" pitchFamily="34" charset="0"/>
              <a:buChar char="•"/>
            </a:pPr>
            <a:r>
              <a:rPr lang="en-US" dirty="0"/>
              <a:t>Control Region (CR): Baseline Selection + </a:t>
            </a:r>
            <a:r>
              <a:rPr lang="en-US" dirty="0" err="1"/>
              <a:t>topTagger</a:t>
            </a:r>
            <a:r>
              <a:rPr lang="en-US" dirty="0"/>
              <a:t> Selection + mass Selection + 0btagged </a:t>
            </a:r>
            <a:r>
              <a:rPr lang="en-US" dirty="0" err="1"/>
              <a:t>subjets</a:t>
            </a:r>
            <a:r>
              <a:rPr lang="en-US" dirty="0"/>
              <a:t> </a:t>
            </a:r>
          </a:p>
          <a:p>
            <a:endParaRPr lang="en-US" dirty="0"/>
          </a:p>
          <a:p>
            <a:pPr marL="285750" indent="-285750">
              <a:buFont typeface="Arial" panose="020B0604020202020204" pitchFamily="34" charset="0"/>
              <a:buChar char="•"/>
            </a:pPr>
            <a:r>
              <a:rPr lang="en-US" dirty="0"/>
              <a:t>Extension of Signal Region </a:t>
            </a:r>
            <a:r>
              <a:rPr lang="en-US" dirty="0">
                <a:sym typeface="Wingdings" pitchFamily="2" charset="2"/>
              </a:rPr>
              <a:t> SR</a:t>
            </a:r>
            <a:r>
              <a:rPr lang="en-US" baseline="-25000" dirty="0">
                <a:sym typeface="Wingdings" pitchFamily="2" charset="2"/>
              </a:rPr>
              <a:t>A</a:t>
            </a:r>
            <a:r>
              <a:rPr lang="en-US" dirty="0">
                <a:sym typeface="Wingdings" pitchFamily="2" charset="2"/>
              </a:rPr>
              <a:t> = SR – Mass Selection cuts</a:t>
            </a:r>
            <a:endParaRPr lang="en-US" dirty="0"/>
          </a:p>
          <a:p>
            <a:pPr marL="285750" indent="-285750">
              <a:buFont typeface="Arial" panose="020B0604020202020204" pitchFamily="34" charset="0"/>
              <a:buChar char="•"/>
            </a:pPr>
            <a:r>
              <a:rPr lang="en-US" dirty="0"/>
              <a:t>Selection:</a:t>
            </a:r>
          </a:p>
          <a:p>
            <a:pPr marL="742950" lvl="1" indent="-285750">
              <a:buFont typeface="Arial" panose="020B0604020202020204" pitchFamily="34" charset="0"/>
              <a:buChar char="•"/>
            </a:pPr>
            <a:r>
              <a:rPr lang="en-US" dirty="0"/>
              <a:t>Jet Matching</a:t>
            </a:r>
          </a:p>
          <a:p>
            <a:pPr marL="1200150" lvl="2" indent="-285750">
              <a:buFont typeface="Arial" panose="020B0604020202020204" pitchFamily="34" charset="0"/>
              <a:buChar char="•"/>
            </a:pPr>
            <a:endParaRPr lang="en-GB" dirty="0"/>
          </a:p>
        </p:txBody>
      </p:sp>
      <p:sp>
        <p:nvSpPr>
          <p:cNvPr id="8" name="Footer Placeholder 7">
            <a:extLst>
              <a:ext uri="{FF2B5EF4-FFF2-40B4-BE49-F238E27FC236}">
                <a16:creationId xmlns:a16="http://schemas.microsoft.com/office/drawing/2014/main" id="{58F4A7AD-1479-144F-B8C1-94F9FB28A300}"/>
              </a:ext>
            </a:extLst>
          </p:cNvPr>
          <p:cNvSpPr>
            <a:spLocks noGrp="1"/>
          </p:cNvSpPr>
          <p:nvPr>
            <p:ph type="ftr" sz="quarter" idx="11"/>
          </p:nvPr>
        </p:nvSpPr>
        <p:spPr/>
        <p:txBody>
          <a:bodyPr/>
          <a:lstStyle/>
          <a:p>
            <a:r>
              <a:rPr lang="fi-FI"/>
              <a:t>NTUA G. Bakas, I. Papakrivopoulos</a:t>
            </a:r>
            <a:endParaRPr lang="en-US" dirty="0"/>
          </a:p>
        </p:txBody>
      </p:sp>
      <p:sp>
        <p:nvSpPr>
          <p:cNvPr id="10" name="Title 4"/>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dirty="0"/>
              <a:t>Overview of Signal Region, Control Region and SR</a:t>
            </a:r>
            <a:r>
              <a:rPr lang="en-GB" sz="3600" baseline="-25000" dirty="0"/>
              <a:t>A</a:t>
            </a:r>
            <a:r>
              <a:rPr lang="en-GB" sz="3600" dirty="0"/>
              <a:t> region</a:t>
            </a:r>
          </a:p>
        </p:txBody>
      </p:sp>
      <p:sp>
        <p:nvSpPr>
          <p:cNvPr id="5" name="TextBox 4"/>
          <p:cNvSpPr txBox="1"/>
          <p:nvPr/>
        </p:nvSpPr>
        <p:spPr>
          <a:xfrm>
            <a:off x="3935566" y="2710773"/>
            <a:ext cx="6552325"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Baseline Reconstructed level cuts:</a:t>
            </a:r>
          </a:p>
          <a:p>
            <a:pPr marL="1200150" lvl="2" indent="-285750">
              <a:buFont typeface="Arial" panose="020B0604020202020204" pitchFamily="34" charset="0"/>
              <a:buChar char="•"/>
            </a:pPr>
            <a:r>
              <a:rPr lang="en-US" dirty="0" err="1"/>
              <a:t>nJets</a:t>
            </a:r>
            <a:r>
              <a:rPr lang="en-US" dirty="0"/>
              <a:t> &gt; 1</a:t>
            </a:r>
          </a:p>
          <a:p>
            <a:pPr marL="1200150" lvl="2" indent="-285750">
              <a:buFont typeface="Arial" panose="020B0604020202020204" pitchFamily="34" charset="0"/>
              <a:buChar char="•"/>
            </a:pPr>
            <a:r>
              <a:rPr lang="en-US" dirty="0" err="1"/>
              <a:t>nLeptons</a:t>
            </a:r>
            <a:r>
              <a:rPr lang="en-US" dirty="0"/>
              <a:t> = 0</a:t>
            </a:r>
          </a:p>
          <a:p>
            <a:pPr marL="1200150" lvl="2" indent="-285750">
              <a:buFont typeface="Arial" panose="020B0604020202020204" pitchFamily="34" charset="0"/>
              <a:buChar char="•"/>
            </a:pPr>
            <a:r>
              <a:rPr lang="en-US" dirty="0"/>
              <a:t>Dijet mass (</a:t>
            </a:r>
            <a:r>
              <a:rPr lang="en-US" dirty="0" err="1"/>
              <a:t>mJJ</a:t>
            </a:r>
            <a:r>
              <a:rPr lang="en-US" dirty="0"/>
              <a:t>) &gt; 1000</a:t>
            </a:r>
          </a:p>
          <a:p>
            <a:pPr marL="1200150" lvl="2" indent="-285750">
              <a:buFont typeface="Arial" panose="020B0604020202020204" pitchFamily="34" charset="0"/>
              <a:buChar char="•"/>
            </a:pPr>
            <a:r>
              <a:rPr lang="en-US" dirty="0"/>
              <a:t>Leading and </a:t>
            </a:r>
            <a:r>
              <a:rPr lang="en-US" dirty="0" err="1"/>
              <a:t>Subleading</a:t>
            </a:r>
            <a:r>
              <a:rPr lang="en-US" dirty="0"/>
              <a:t> jet </a:t>
            </a:r>
            <a:r>
              <a:rPr lang="en-US" dirty="0" err="1"/>
              <a:t>p</a:t>
            </a:r>
            <a:r>
              <a:rPr lang="en-US" baseline="-25000" dirty="0" err="1"/>
              <a:t>T</a:t>
            </a:r>
            <a:r>
              <a:rPr lang="en-US" dirty="0"/>
              <a:t>  &gt; 400</a:t>
            </a:r>
          </a:p>
          <a:p>
            <a:pPr marL="1200150" lvl="2" indent="-285750">
              <a:buFont typeface="Arial" panose="020B0604020202020204" pitchFamily="34" charset="0"/>
              <a:buChar char="•"/>
            </a:pPr>
            <a:r>
              <a:rPr lang="en-US" dirty="0"/>
              <a:t>Leading and </a:t>
            </a:r>
            <a:r>
              <a:rPr lang="en-US" dirty="0" err="1"/>
              <a:t>Subleading</a:t>
            </a:r>
            <a:r>
              <a:rPr lang="en-US" dirty="0"/>
              <a:t>  absolute jet eta</a:t>
            </a:r>
            <a:r>
              <a:rPr lang="el-GR" dirty="0"/>
              <a:t> |η|&lt;2.4</a:t>
            </a:r>
            <a:endParaRPr lang="en-US" dirty="0"/>
          </a:p>
          <a:p>
            <a:pPr marL="1200150" lvl="2" indent="-285750">
              <a:buFont typeface="Arial" panose="020B0604020202020204" pitchFamily="34" charset="0"/>
              <a:buChar char="•"/>
            </a:pPr>
            <a:r>
              <a:rPr lang="en-US" dirty="0"/>
              <a:t>Trigger </a:t>
            </a:r>
          </a:p>
        </p:txBody>
      </p:sp>
      <p:sp>
        <p:nvSpPr>
          <p:cNvPr id="2" name="Rectangle 1">
            <a:extLst>
              <a:ext uri="{FF2B5EF4-FFF2-40B4-BE49-F238E27FC236}">
                <a16:creationId xmlns:a16="http://schemas.microsoft.com/office/drawing/2014/main" id="{F220B361-147C-BE44-B08B-77EF7E405B18}"/>
              </a:ext>
            </a:extLst>
          </p:cNvPr>
          <p:cNvSpPr/>
          <p:nvPr/>
        </p:nvSpPr>
        <p:spPr>
          <a:xfrm>
            <a:off x="0" y="3134749"/>
            <a:ext cx="6096000" cy="1200329"/>
          </a:xfrm>
          <a:prstGeom prst="rect">
            <a:avLst/>
          </a:prstGeom>
        </p:spPr>
        <p:txBody>
          <a:bodyPr>
            <a:spAutoFit/>
          </a:bodyPr>
          <a:lstStyle/>
          <a:p>
            <a:pPr marL="742950" lvl="1" indent="-285750">
              <a:buFont typeface="Arial" panose="020B0604020202020204" pitchFamily="34" charset="0"/>
              <a:buChar char="•"/>
            </a:pPr>
            <a:r>
              <a:rPr lang="en-US" dirty="0"/>
              <a:t>Baseline Parton cuts:</a:t>
            </a:r>
          </a:p>
          <a:p>
            <a:pPr marL="1200150" lvl="2" indent="-285750">
              <a:buFont typeface="Arial" panose="020B0604020202020204" pitchFamily="34" charset="0"/>
              <a:buChar char="•"/>
            </a:pPr>
            <a:r>
              <a:rPr lang="en-US" dirty="0" err="1"/>
              <a:t>partonPt</a:t>
            </a:r>
            <a:r>
              <a:rPr lang="en-US" dirty="0"/>
              <a:t>[0],[1] &gt; 400</a:t>
            </a:r>
          </a:p>
          <a:p>
            <a:pPr marL="1200150" lvl="2" indent="-285750">
              <a:buFont typeface="Arial" panose="020B0604020202020204" pitchFamily="34" charset="0"/>
              <a:buChar char="•"/>
            </a:pPr>
            <a:r>
              <a:rPr lang="en-US" dirty="0"/>
              <a:t>|</a:t>
            </a:r>
            <a:r>
              <a:rPr lang="en-US" dirty="0" err="1"/>
              <a:t>partonEta</a:t>
            </a:r>
            <a:r>
              <a:rPr lang="en-US" dirty="0"/>
              <a:t>[0],[1]| &lt; 2.4</a:t>
            </a:r>
          </a:p>
          <a:p>
            <a:pPr marL="1200150" lvl="2" indent="-285750">
              <a:buFont typeface="Arial" panose="020B0604020202020204" pitchFamily="34" charset="0"/>
              <a:buChar char="•"/>
            </a:pPr>
            <a:r>
              <a:rPr lang="en-US" dirty="0" err="1"/>
              <a:t>mTTbarParton</a:t>
            </a:r>
            <a:r>
              <a:rPr lang="en-US" dirty="0"/>
              <a:t> &gt; 1000</a:t>
            </a:r>
          </a:p>
        </p:txBody>
      </p:sp>
      <p:sp>
        <p:nvSpPr>
          <p:cNvPr id="3" name="Rectangle 2">
            <a:extLst>
              <a:ext uri="{FF2B5EF4-FFF2-40B4-BE49-F238E27FC236}">
                <a16:creationId xmlns:a16="http://schemas.microsoft.com/office/drawing/2014/main" id="{208EB252-3A67-0A47-8DA7-0E60E31AD098}"/>
              </a:ext>
            </a:extLst>
          </p:cNvPr>
          <p:cNvSpPr/>
          <p:nvPr/>
        </p:nvSpPr>
        <p:spPr>
          <a:xfrm>
            <a:off x="450272" y="4890123"/>
            <a:ext cx="4031673" cy="1200329"/>
          </a:xfrm>
          <a:prstGeom prst="rect">
            <a:avLst/>
          </a:prstGeom>
        </p:spPr>
        <p:txBody>
          <a:bodyPr wrap="square">
            <a:spAutoFit/>
          </a:bodyPr>
          <a:lstStyle/>
          <a:p>
            <a:pPr marL="285750" indent="-285750">
              <a:buFont typeface="Arial" panose="020B0604020202020204" pitchFamily="34" charset="0"/>
              <a:buChar char="•"/>
            </a:pPr>
            <a:r>
              <a:rPr lang="en-US" dirty="0" err="1"/>
              <a:t>Btagging</a:t>
            </a:r>
            <a:r>
              <a:rPr lang="en-US" dirty="0"/>
              <a:t> selection:</a:t>
            </a:r>
          </a:p>
          <a:p>
            <a:pPr marL="742950" lvl="1" indent="-285750">
              <a:buFont typeface="Arial" panose="020B0604020202020204" pitchFamily="34" charset="0"/>
              <a:buChar char="•"/>
            </a:pPr>
            <a:r>
              <a:rPr lang="en-US" dirty="0" err="1"/>
              <a:t>bTagging</a:t>
            </a:r>
            <a:r>
              <a:rPr lang="en-US" dirty="0"/>
              <a:t> (medium WP </a:t>
            </a:r>
            <a:r>
              <a:rPr lang="en-US" b="1" dirty="0" err="1"/>
              <a:t>deepCSV</a:t>
            </a:r>
            <a:r>
              <a:rPr lang="en-US" dirty="0"/>
              <a:t>) (</a:t>
            </a:r>
            <a:r>
              <a:rPr lang="en-US" dirty="0">
                <a:solidFill>
                  <a:srgbClr val="00B0F0"/>
                </a:solidFill>
              </a:rPr>
              <a:t>2016: 0.6321</a:t>
            </a:r>
            <a:r>
              <a:rPr lang="en-US" dirty="0"/>
              <a:t>, </a:t>
            </a:r>
            <a:r>
              <a:rPr lang="en-US" dirty="0">
                <a:solidFill>
                  <a:srgbClr val="FF0000"/>
                </a:solidFill>
              </a:rPr>
              <a:t>2017: 0.4941</a:t>
            </a:r>
            <a:r>
              <a:rPr lang="en-US" dirty="0"/>
              <a:t>, </a:t>
            </a:r>
            <a:r>
              <a:rPr lang="en-US" dirty="0">
                <a:solidFill>
                  <a:srgbClr val="00B050"/>
                </a:solidFill>
              </a:rPr>
              <a:t>2018: 0.4184</a:t>
            </a:r>
            <a:r>
              <a:rPr lang="en-US" dirty="0"/>
              <a:t>)</a:t>
            </a:r>
          </a:p>
        </p:txBody>
      </p:sp>
      <p:sp>
        <p:nvSpPr>
          <p:cNvPr id="4" name="Rectangle 3">
            <a:extLst>
              <a:ext uri="{FF2B5EF4-FFF2-40B4-BE49-F238E27FC236}">
                <a16:creationId xmlns:a16="http://schemas.microsoft.com/office/drawing/2014/main" id="{5966E47A-BADC-6D48-A706-EED843C83E4F}"/>
              </a:ext>
            </a:extLst>
          </p:cNvPr>
          <p:cNvSpPr/>
          <p:nvPr/>
        </p:nvSpPr>
        <p:spPr>
          <a:xfrm>
            <a:off x="3935565" y="4890124"/>
            <a:ext cx="7258907" cy="646331"/>
          </a:xfrm>
          <a:prstGeom prst="rect">
            <a:avLst/>
          </a:prstGeom>
        </p:spPr>
        <p:txBody>
          <a:bodyPr wrap="square">
            <a:spAutoFit/>
          </a:bodyPr>
          <a:lstStyle/>
          <a:p>
            <a:pPr marL="1200150" lvl="2" indent="-285750">
              <a:buFont typeface="Arial" panose="020B0604020202020204" pitchFamily="34" charset="0"/>
              <a:buChar char="•"/>
            </a:pPr>
            <a:r>
              <a:rPr lang="en-US" dirty="0"/>
              <a:t>Top Tagger:</a:t>
            </a:r>
          </a:p>
          <a:p>
            <a:pPr marL="1657350" lvl="3" indent="-285750">
              <a:buFont typeface="Arial" panose="020B0604020202020204" pitchFamily="34" charset="0"/>
              <a:buChar char="•"/>
            </a:pPr>
            <a:r>
              <a:rPr lang="en-US" dirty="0"/>
              <a:t>Tagger cut (</a:t>
            </a:r>
            <a:r>
              <a:rPr lang="en-US" b="1" dirty="0"/>
              <a:t>top Tagger</a:t>
            </a:r>
            <a:r>
              <a:rPr lang="en-US" dirty="0"/>
              <a:t>) (</a:t>
            </a:r>
            <a:r>
              <a:rPr lang="en-US" dirty="0">
                <a:solidFill>
                  <a:srgbClr val="00B0F0"/>
                </a:solidFill>
              </a:rPr>
              <a:t>2016: 0.2</a:t>
            </a:r>
            <a:r>
              <a:rPr lang="en-US" dirty="0"/>
              <a:t>, </a:t>
            </a:r>
            <a:r>
              <a:rPr lang="en-US" dirty="0">
                <a:solidFill>
                  <a:srgbClr val="FF0000"/>
                </a:solidFill>
              </a:rPr>
              <a:t>2017:0.0</a:t>
            </a:r>
            <a:r>
              <a:rPr lang="en-US" dirty="0"/>
              <a:t>, </a:t>
            </a:r>
            <a:r>
              <a:rPr lang="en-US" dirty="0">
                <a:solidFill>
                  <a:srgbClr val="00B050"/>
                </a:solidFill>
              </a:rPr>
              <a:t>2018: 0.1</a:t>
            </a:r>
            <a:r>
              <a:rPr lang="en-US" dirty="0"/>
              <a:t>) </a:t>
            </a:r>
          </a:p>
        </p:txBody>
      </p:sp>
    </p:spTree>
    <p:extLst>
      <p:ext uri="{BB962C8B-B14F-4D97-AF65-F5344CB8AC3E}">
        <p14:creationId xmlns:p14="http://schemas.microsoft.com/office/powerpoint/2010/main" val="3732784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8C97DA-3015-4AEC-8D39-6326FA6794D2}" type="datetime1">
              <a:rPr lang="en-US" smtClean="0"/>
              <a:t>11/10/19</a:t>
            </a:fld>
            <a:endParaRPr lang="en-US" dirty="0"/>
          </a:p>
        </p:txBody>
      </p:sp>
      <p:sp>
        <p:nvSpPr>
          <p:cNvPr id="3" name="Footer Placeholder 2"/>
          <p:cNvSpPr>
            <a:spLocks noGrp="1"/>
          </p:cNvSpPr>
          <p:nvPr>
            <p:ph type="ftr" sz="quarter" idx="11"/>
          </p:nvPr>
        </p:nvSpPr>
        <p:spPr/>
        <p:txBody>
          <a:bodyPr/>
          <a:lstStyle/>
          <a:p>
            <a:r>
              <a:rPr lang="fi-FI"/>
              <a:t>NTUA I. Papakrivopoulos,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40</a:t>
            </a:fld>
            <a:endParaRPr lang="en-US" dirty="0"/>
          </a:p>
        </p:txBody>
      </p:sp>
      <p:sp>
        <p:nvSpPr>
          <p:cNvPr id="7" name="TextBox 6"/>
          <p:cNvSpPr txBox="1"/>
          <p:nvPr/>
        </p:nvSpPr>
        <p:spPr>
          <a:xfrm>
            <a:off x="6747309" y="2916455"/>
            <a:ext cx="184731" cy="369332"/>
          </a:xfrm>
          <a:prstGeom prst="rect">
            <a:avLst/>
          </a:prstGeom>
          <a:noFill/>
        </p:spPr>
        <p:txBody>
          <a:bodyPr wrap="none" rtlCol="0">
            <a:spAutoFit/>
          </a:bodyPr>
          <a:lstStyle/>
          <a:p>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9" y="925781"/>
            <a:ext cx="3417252" cy="270294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942" y="925781"/>
            <a:ext cx="3417252" cy="270294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026" y="3628724"/>
            <a:ext cx="3334307" cy="263733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619" y="3561348"/>
            <a:ext cx="3419491" cy="270471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2180" y="3561348"/>
            <a:ext cx="3415014" cy="2701172"/>
          </a:xfrm>
          <a:prstGeom prst="rect">
            <a:avLst/>
          </a:prstGeom>
        </p:spPr>
      </p:pic>
      <p:sp>
        <p:nvSpPr>
          <p:cNvPr id="16" name="TextBox 15"/>
          <p:cNvSpPr txBox="1"/>
          <p:nvPr/>
        </p:nvSpPr>
        <p:spPr>
          <a:xfrm>
            <a:off x="111966" y="83975"/>
            <a:ext cx="7791062" cy="523220"/>
          </a:xfrm>
          <a:prstGeom prst="rect">
            <a:avLst/>
          </a:prstGeom>
          <a:noFill/>
        </p:spPr>
        <p:txBody>
          <a:bodyPr wrap="square" rtlCol="0">
            <a:spAutoFit/>
          </a:bodyPr>
          <a:lstStyle/>
          <a:p>
            <a:r>
              <a:rPr lang="en-GB" sz="2800" u="sng" dirty="0"/>
              <a:t>Training variables 2017</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512" y="925781"/>
            <a:ext cx="3421821" cy="2706557"/>
          </a:xfrm>
          <a:prstGeom prst="rect">
            <a:avLst/>
          </a:prstGeom>
        </p:spPr>
      </p:pic>
    </p:spTree>
    <p:extLst>
      <p:ext uri="{BB962C8B-B14F-4D97-AF65-F5344CB8AC3E}">
        <p14:creationId xmlns:p14="http://schemas.microsoft.com/office/powerpoint/2010/main" val="2482400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8C97DA-3015-4AEC-8D39-6326FA6794D2}" type="datetime1">
              <a:rPr lang="en-US" smtClean="0"/>
              <a:t>11/10/19</a:t>
            </a:fld>
            <a:endParaRPr lang="en-US" dirty="0"/>
          </a:p>
        </p:txBody>
      </p:sp>
      <p:sp>
        <p:nvSpPr>
          <p:cNvPr id="3" name="Footer Placeholder 2"/>
          <p:cNvSpPr>
            <a:spLocks noGrp="1"/>
          </p:cNvSpPr>
          <p:nvPr>
            <p:ph type="ftr" sz="quarter" idx="11"/>
          </p:nvPr>
        </p:nvSpPr>
        <p:spPr/>
        <p:txBody>
          <a:bodyPr/>
          <a:lstStyle/>
          <a:p>
            <a:r>
              <a:rPr lang="fi-FI"/>
              <a:t>NTUA I. Papakrivopoulos,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41</a:t>
            </a:fld>
            <a:endParaRPr lang="en-US" dirty="0"/>
          </a:p>
        </p:txBody>
      </p:sp>
      <p:sp>
        <p:nvSpPr>
          <p:cNvPr id="7" name="TextBox 6"/>
          <p:cNvSpPr txBox="1"/>
          <p:nvPr/>
        </p:nvSpPr>
        <p:spPr>
          <a:xfrm>
            <a:off x="6747309" y="2916455"/>
            <a:ext cx="184731" cy="369332"/>
          </a:xfrm>
          <a:prstGeom prst="rect">
            <a:avLst/>
          </a:prstGeom>
          <a:noFill/>
        </p:spPr>
        <p:txBody>
          <a:bodyPr wrap="none" rtlCol="0">
            <a:spAutoFit/>
          </a:bodyPr>
          <a:lstStyle/>
          <a:p>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9" y="925781"/>
            <a:ext cx="3417252" cy="270294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375" y="925781"/>
            <a:ext cx="3419582" cy="270478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710" y="925781"/>
            <a:ext cx="3417251" cy="2702943"/>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619" y="3559577"/>
            <a:ext cx="3417252" cy="2702943"/>
          </a:xfrm>
          <a:prstGeom prst="rect">
            <a:avLst/>
          </a:prstGeom>
        </p:spPr>
      </p:pic>
      <p:sp>
        <p:nvSpPr>
          <p:cNvPr id="13" name="TextBox 12"/>
          <p:cNvSpPr txBox="1"/>
          <p:nvPr/>
        </p:nvSpPr>
        <p:spPr>
          <a:xfrm>
            <a:off x="111966" y="83975"/>
            <a:ext cx="7791062" cy="523220"/>
          </a:xfrm>
          <a:prstGeom prst="rect">
            <a:avLst/>
          </a:prstGeom>
          <a:noFill/>
        </p:spPr>
        <p:txBody>
          <a:bodyPr wrap="square" rtlCol="0">
            <a:spAutoFit/>
          </a:bodyPr>
          <a:lstStyle/>
          <a:p>
            <a:r>
              <a:rPr lang="en-GB" sz="2800" u="sng" dirty="0"/>
              <a:t>Training variables 2017</a:t>
            </a:r>
          </a:p>
        </p:txBody>
      </p:sp>
    </p:spTree>
    <p:extLst>
      <p:ext uri="{BB962C8B-B14F-4D97-AF65-F5344CB8AC3E}">
        <p14:creationId xmlns:p14="http://schemas.microsoft.com/office/powerpoint/2010/main" val="4044646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6542" y="1379375"/>
            <a:ext cx="11666733"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discriminator is a BDT trained individually for 2016, 2017 and 2018 </a:t>
            </a:r>
          </a:p>
          <a:p>
            <a:r>
              <a:rPr lang="en-US" sz="1600" dirty="0"/>
              <a:t>Category training: split the sample in categories based on Pt.</a:t>
            </a:r>
          </a:p>
          <a:p>
            <a:pPr marL="285750" indent="-285750">
              <a:buFont typeface="Arial" panose="020B0604020202020204" pitchFamily="34" charset="0"/>
              <a:buChar char="•"/>
            </a:pPr>
            <a:r>
              <a:rPr lang="en-US" sz="1600" dirty="0"/>
              <a:t>Bins:</a:t>
            </a:r>
          </a:p>
          <a:p>
            <a:pPr marL="742950" lvl="1" indent="-285750">
              <a:buClr>
                <a:schemeClr val="accent1"/>
              </a:buClr>
              <a:buFont typeface="Arial" panose="020B0604020202020204" pitchFamily="34" charset="0"/>
              <a:buChar char="•"/>
            </a:pPr>
            <a:r>
              <a:rPr lang="en-US" sz="1600" dirty="0"/>
              <a:t>[400, 600] GeV</a:t>
            </a:r>
          </a:p>
          <a:p>
            <a:pPr marL="742950" lvl="1" indent="-285750">
              <a:buClr>
                <a:schemeClr val="accent1"/>
              </a:buClr>
              <a:buFont typeface="Arial" panose="020B0604020202020204" pitchFamily="34" charset="0"/>
              <a:buChar char="•"/>
            </a:pPr>
            <a:r>
              <a:rPr lang="en-US" sz="1600" dirty="0"/>
              <a:t>[600, 800] GeV</a:t>
            </a:r>
          </a:p>
          <a:p>
            <a:pPr marL="742950" lvl="1" indent="-285750">
              <a:buClr>
                <a:schemeClr val="accent1"/>
              </a:buClr>
              <a:buFont typeface="Arial" panose="020B0604020202020204" pitchFamily="34" charset="0"/>
              <a:buChar char="•"/>
            </a:pPr>
            <a:r>
              <a:rPr lang="en-US" sz="1600" dirty="0"/>
              <a:t>[800, 1200] GeV</a:t>
            </a:r>
          </a:p>
          <a:p>
            <a:pPr marL="742950" lvl="1" indent="-285750">
              <a:buClr>
                <a:schemeClr val="accent1"/>
              </a:buClr>
              <a:buFont typeface="Arial" panose="020B0604020202020204" pitchFamily="34" charset="0"/>
              <a:buChar char="•"/>
            </a:pPr>
            <a:r>
              <a:rPr lang="en-US" sz="1600" dirty="0"/>
              <a:t>[1200, inf) GeV</a:t>
            </a:r>
          </a:p>
          <a:p>
            <a:pPr marL="285750" indent="-285750">
              <a:buFont typeface="Arial" panose="020B0604020202020204" pitchFamily="34" charset="0"/>
              <a:buChar char="•"/>
            </a:pPr>
            <a:r>
              <a:rPr lang="en-US" sz="1600" dirty="0"/>
              <a:t>BDT, used variables:</a:t>
            </a:r>
          </a:p>
          <a:p>
            <a:pPr marL="742950" lvl="1" indent="-285750">
              <a:buClr>
                <a:schemeClr val="accent1"/>
              </a:buClr>
              <a:buFont typeface="Arial" panose="020B0604020202020204" pitchFamily="34" charset="0"/>
              <a:buChar char="•"/>
            </a:pPr>
            <a:r>
              <a:rPr lang="en-US" sz="1600" dirty="0"/>
              <a:t>Leading</a:t>
            </a:r>
            <a:r>
              <a:rPr lang="el-GR" sz="1600" dirty="0"/>
              <a:t> </a:t>
            </a:r>
            <a:r>
              <a:rPr lang="en-US" sz="1600" dirty="0"/>
              <a:t>and Sub-leading </a:t>
            </a:r>
            <a:r>
              <a:rPr lang="en-US" sz="1600" dirty="0" err="1"/>
              <a:t>subjet</a:t>
            </a:r>
            <a:r>
              <a:rPr lang="en-US" sz="1600" dirty="0"/>
              <a:t> mass</a:t>
            </a:r>
            <a:endParaRPr lang="el-GR" sz="1600" dirty="0"/>
          </a:p>
          <a:p>
            <a:pPr marL="742950" lvl="1" indent="-285750">
              <a:buClr>
                <a:schemeClr val="accent1"/>
              </a:buClr>
              <a:buFont typeface="Arial" panose="020B0604020202020204" pitchFamily="34" charset="0"/>
              <a:buChar char="•"/>
            </a:pPr>
            <a:r>
              <a:rPr lang="en-US" sz="1600" dirty="0"/>
              <a:t>N-</a:t>
            </a:r>
            <a:r>
              <a:rPr lang="en-US" sz="1600" dirty="0" err="1"/>
              <a:t>Subjetiness</a:t>
            </a:r>
            <a:r>
              <a:rPr lang="en-US" sz="1600" dirty="0"/>
              <a:t> variables (tau1, tau2, tau3)</a:t>
            </a:r>
          </a:p>
          <a:p>
            <a:pPr marL="742950" lvl="1" indent="-285750">
              <a:buClr>
                <a:schemeClr val="accent1"/>
              </a:buClr>
              <a:buFont typeface="Arial" panose="020B0604020202020204" pitchFamily="34" charset="0"/>
              <a:buChar char="•"/>
            </a:pPr>
            <a:r>
              <a:rPr lang="en-US" sz="1600" dirty="0"/>
              <a:t>fraction of the </a:t>
            </a:r>
            <a:r>
              <a:rPr lang="en-US" sz="1600" dirty="0" err="1"/>
              <a:t>jetPt</a:t>
            </a:r>
            <a:r>
              <a:rPr lang="en-US" sz="1600" dirty="0"/>
              <a:t> over the total </a:t>
            </a:r>
            <a:r>
              <a:rPr lang="en-US" sz="1600" dirty="0" err="1"/>
              <a:t>pt</a:t>
            </a:r>
            <a:r>
              <a:rPr lang="en-US" sz="1600" dirty="0"/>
              <a:t> sum of the event.</a:t>
            </a:r>
          </a:p>
          <a:p>
            <a:pPr marL="742950" lvl="1" indent="-285750">
              <a:buClr>
                <a:schemeClr val="accent1"/>
              </a:buClr>
              <a:buFont typeface="Arial" panose="020B0604020202020204" pitchFamily="34" charset="0"/>
              <a:buChar char="•"/>
            </a:pPr>
            <a:r>
              <a:rPr lang="en-US" sz="1600" dirty="0"/>
              <a:t>Energy correlation functions (ecfB1N2,ecfB1N3, ecfB2N2, ecfB2N3)</a:t>
            </a:r>
            <a:endParaRPr lang="en-GB" sz="1600" dirty="0"/>
          </a:p>
          <a:p>
            <a:pPr marL="285750" indent="-285750">
              <a:buFont typeface="Arial" panose="020B0604020202020204" pitchFamily="34" charset="0"/>
              <a:buChar char="•"/>
            </a:pPr>
            <a:r>
              <a:rPr lang="en-US" sz="1600" dirty="0"/>
              <a:t>BDT Output consistency for the 3 years</a:t>
            </a:r>
          </a:p>
          <a:p>
            <a:pPr marL="285750" indent="-285750">
              <a:buFont typeface="Arial" panose="020B0604020202020204" pitchFamily="34" charset="0"/>
              <a:buChar char="•"/>
            </a:pPr>
            <a:r>
              <a:rPr lang="en-US" sz="1600" dirty="0"/>
              <a:t>Calculation of Efficiency and acceptance for each year </a:t>
            </a:r>
          </a:p>
          <a:p>
            <a:pPr marL="742950" lvl="1" indent="-285750">
              <a:buFont typeface="Arial" panose="020B0604020202020204" pitchFamily="34" charset="0"/>
              <a:buChar char="•"/>
            </a:pPr>
            <a:r>
              <a:rPr lang="en-US" sz="1600" dirty="0"/>
              <a:t>We choose the WP’s for each year so that the leading jet </a:t>
            </a:r>
            <a:r>
              <a:rPr lang="en-US" sz="1600" dirty="0" err="1"/>
              <a:t>p</a:t>
            </a:r>
            <a:r>
              <a:rPr lang="en-US" sz="1600" baseline="-25000" dirty="0" err="1"/>
              <a:t>T</a:t>
            </a:r>
            <a:r>
              <a:rPr lang="en-US" sz="1600" dirty="0"/>
              <a:t> efficiency is similar for all years</a:t>
            </a:r>
          </a:p>
          <a:p>
            <a:pPr lvl="2"/>
            <a:endParaRPr lang="en-US" sz="1600" dirty="0"/>
          </a:p>
          <a:p>
            <a:endParaRPr lang="en-US" sz="1600" dirty="0"/>
          </a:p>
          <a:p>
            <a:pPr marL="1200150" lvl="2" indent="-285750">
              <a:buFont typeface="Arial" panose="020B0604020202020204" pitchFamily="34" charset="0"/>
              <a:buChar char="•"/>
            </a:pPr>
            <a:endParaRPr lang="en-GB" sz="1600" dirty="0"/>
          </a:p>
        </p:txBody>
      </p:sp>
      <p:sp>
        <p:nvSpPr>
          <p:cNvPr id="8" name="Footer Placeholder 7">
            <a:extLst>
              <a:ext uri="{FF2B5EF4-FFF2-40B4-BE49-F238E27FC236}">
                <a16:creationId xmlns:a16="http://schemas.microsoft.com/office/drawing/2014/main" id="{58F4A7AD-1479-144F-B8C1-94F9FB28A300}"/>
              </a:ext>
            </a:extLst>
          </p:cNvPr>
          <p:cNvSpPr>
            <a:spLocks noGrp="1"/>
          </p:cNvSpPr>
          <p:nvPr>
            <p:ph type="ftr" sz="quarter" idx="11"/>
          </p:nvPr>
        </p:nvSpPr>
        <p:spPr/>
        <p:txBody>
          <a:bodyPr/>
          <a:lstStyle/>
          <a:p>
            <a:r>
              <a:rPr lang="fi-FI"/>
              <a:t>NTUA G. Bakas, I. Papakrivopoulos</a:t>
            </a:r>
            <a:endParaRPr lang="en-US" dirty="0"/>
          </a:p>
        </p:txBody>
      </p:sp>
      <p:sp>
        <p:nvSpPr>
          <p:cNvPr id="10" name="Title 4"/>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dirty="0"/>
              <a:t>Overview: Discriminator, Efficiency and Acceptance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18E1B0-B553-604E-8B9C-EBAE78549A8F}"/>
                  </a:ext>
                </a:extLst>
              </p:cNvPr>
              <p:cNvSpPr txBox="1"/>
              <p:nvPr/>
            </p:nvSpPr>
            <p:spPr>
              <a:xfrm>
                <a:off x="5074975" y="1768378"/>
                <a:ext cx="7117025" cy="2098651"/>
              </a:xfrm>
              <a:prstGeom prst="rect">
                <a:avLst/>
              </a:prstGeom>
              <a:noFill/>
            </p:spPr>
            <p:txBody>
              <a:bodyPr wrap="square" rtlCol="0">
                <a:spAutoFit/>
              </a:bodyPr>
              <a:lstStyle/>
              <a:p>
                <a:endParaRPr lang="en-US" sz="1600" dirty="0"/>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𝐸𝑓𝑓𝑖𝑐𝑖𝑒𝑛𝑐𝑦</m:t>
                      </m:r>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m:t>
                          </m:r>
                          <m:r>
                            <a:rPr lang="en-US" sz="1600" b="0" i="1" smtClean="0">
                              <a:latin typeface="Cambria Math" panose="02040503050406030204" pitchFamily="18" charset="0"/>
                            </a:rPr>
                            <m:t>𝑒𝑣𝑒𝑛𝑡𝑠</m:t>
                          </m:r>
                          <m:r>
                            <a:rPr lang="en-US" sz="1600" b="0" i="1" smtClean="0">
                              <a:latin typeface="Cambria Math" panose="02040503050406030204" pitchFamily="18" charset="0"/>
                            </a:rPr>
                            <m:t> </m:t>
                          </m:r>
                          <m:r>
                            <a:rPr lang="en-US" sz="1600" b="0" i="1" smtClean="0">
                              <a:latin typeface="Cambria Math" panose="02040503050406030204" pitchFamily="18" charset="0"/>
                            </a:rPr>
                            <m:t>𝑝𝑎𝑠𝑠𝑖𝑛𝑔</m:t>
                          </m:r>
                          <m:r>
                            <a:rPr lang="en-US" sz="1600" b="0" i="1" smtClean="0">
                              <a:latin typeface="Cambria Math" panose="02040503050406030204" pitchFamily="18" charset="0"/>
                            </a:rPr>
                            <m:t> </m:t>
                          </m:r>
                          <m:r>
                            <a:rPr lang="en-US" sz="1600" b="0" i="1" smtClean="0">
                              <a:latin typeface="Cambria Math" panose="02040503050406030204" pitchFamily="18" charset="0"/>
                            </a:rPr>
                            <m:t>𝑟𝑒𝑐𝑜</m:t>
                          </m:r>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𝑝𝑎𝑟𝑡𝑜𝑛</m:t>
                          </m:r>
                          <m:r>
                            <a:rPr lang="en-US" sz="1600" b="0" i="1" smtClean="0">
                              <a:latin typeface="Cambria Math" panose="02040503050406030204" pitchFamily="18" charset="0"/>
                            </a:rPr>
                            <m:t> </m:t>
                          </m:r>
                          <m:r>
                            <a:rPr lang="en-US" sz="1600" b="0" i="1" smtClean="0">
                              <a:latin typeface="Cambria Math" panose="02040503050406030204" pitchFamily="18" charset="0"/>
                            </a:rPr>
                            <m:t>𝑠𝑒𝑙𝑒𝑐𝑡𝑖𝑜𝑛</m:t>
                          </m:r>
                        </m:num>
                        <m:den>
                          <m:r>
                            <a:rPr lang="en-US" sz="1600" b="0" i="1" smtClean="0">
                              <a:latin typeface="Cambria Math" panose="02040503050406030204" pitchFamily="18" charset="0"/>
                            </a:rPr>
                            <m:t>#</m:t>
                          </m:r>
                          <m:r>
                            <a:rPr lang="en-US" sz="1600" b="0" i="1" smtClean="0">
                              <a:latin typeface="Cambria Math" panose="02040503050406030204" pitchFamily="18" charset="0"/>
                            </a:rPr>
                            <m:t>𝑒𝑣𝑒𝑛𝑡𝑠</m:t>
                          </m:r>
                          <m:r>
                            <a:rPr lang="en-US" sz="1600" b="0" i="1" smtClean="0">
                              <a:latin typeface="Cambria Math" panose="02040503050406030204" pitchFamily="18" charset="0"/>
                            </a:rPr>
                            <m:t> </m:t>
                          </m:r>
                          <m:r>
                            <a:rPr lang="en-US" sz="1600" b="0" i="1" smtClean="0">
                              <a:latin typeface="Cambria Math" panose="02040503050406030204" pitchFamily="18" charset="0"/>
                            </a:rPr>
                            <m:t>𝑝𝑎𝑠𝑠𝑖𝑛𝑔</m:t>
                          </m:r>
                          <m:r>
                            <a:rPr lang="en-US" sz="1600" b="0" i="1" smtClean="0">
                              <a:latin typeface="Cambria Math" panose="02040503050406030204" pitchFamily="18" charset="0"/>
                            </a:rPr>
                            <m:t> </m:t>
                          </m:r>
                          <m:r>
                            <a:rPr lang="en-US" sz="1600" b="0" i="1" smtClean="0">
                              <a:latin typeface="Cambria Math" panose="02040503050406030204" pitchFamily="18" charset="0"/>
                            </a:rPr>
                            <m:t>𝑝𝑎𝑟𝑡𝑜𝑛</m:t>
                          </m:r>
                          <m:r>
                            <a:rPr lang="en-US" sz="1600" b="0" i="1" smtClean="0">
                              <a:latin typeface="Cambria Math" panose="02040503050406030204" pitchFamily="18" charset="0"/>
                            </a:rPr>
                            <m:t> </m:t>
                          </m:r>
                          <m:r>
                            <a:rPr lang="en-US" sz="1600" b="0" i="1" smtClean="0">
                              <a:latin typeface="Cambria Math" panose="02040503050406030204" pitchFamily="18" charset="0"/>
                            </a:rPr>
                            <m:t>𝑠𝑒𝑙</m:t>
                          </m:r>
                          <m:r>
                            <a:rPr lang="en-US" sz="1600" b="0" i="1" smtClean="0">
                              <a:latin typeface="Cambria Math" panose="02040503050406030204" pitchFamily="18" charset="0"/>
                            </a:rPr>
                            <m:t>. </m:t>
                          </m:r>
                          <m:r>
                            <a:rPr lang="en-US" sz="1600" b="0" i="1" smtClean="0">
                              <a:latin typeface="Cambria Math" panose="02040503050406030204" pitchFamily="18" charset="0"/>
                            </a:rPr>
                            <m:t>𝑓𝑟𝑜𝑚</m:t>
                          </m:r>
                          <m:r>
                            <a:rPr lang="en-US" sz="1600" b="0" i="1" smtClean="0">
                              <a:latin typeface="Cambria Math" panose="02040503050406030204" pitchFamily="18" charset="0"/>
                            </a:rPr>
                            <m:t> </m:t>
                          </m:r>
                          <m:r>
                            <a:rPr lang="en-US" sz="1600" b="0" i="1" smtClean="0">
                              <a:latin typeface="Cambria Math" panose="02040503050406030204" pitchFamily="18" charset="0"/>
                            </a:rPr>
                            <m:t>𝐸𝑣𝑒𝑛𝑡𝐶𝑜𝑢𝑛𝑡𝑒𝑟</m:t>
                          </m:r>
                        </m:den>
                      </m:f>
                      <m:r>
                        <a:rPr lang="en-US" sz="1600" b="0" i="1" smtClean="0">
                          <a:latin typeface="Cambria Math" panose="02040503050406030204" pitchFamily="18" charset="0"/>
                        </a:rPr>
                        <m:t> </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𝑣𝑠</m:t>
                          </m:r>
                          <m:r>
                            <a:rPr lang="en-US" sz="1600" b="0" i="1" smtClean="0">
                              <a:latin typeface="Cambria Math" panose="02040503050406030204" pitchFamily="18" charset="0"/>
                            </a:rPr>
                            <m:t> </m:t>
                          </m:r>
                          <m:r>
                            <a:rPr lang="en-US" sz="1600" b="0" i="1" smtClean="0">
                              <a:latin typeface="Cambria Math" panose="02040503050406030204" pitchFamily="18" charset="0"/>
                            </a:rPr>
                            <m:t>𝑃𝑎𝑟𝑡𝑜𝑛</m:t>
                          </m:r>
                        </m:e>
                      </m:d>
                    </m:oMath>
                  </m:oMathPara>
                </a14:m>
                <a:endParaRPr lang="en-US" sz="1600" b="0" dirty="0"/>
              </a:p>
              <a:p>
                <a:endParaRPr lang="en-US" sz="1600" b="0" dirty="0"/>
              </a:p>
              <a:p>
                <a:endParaRPr lang="en-US" sz="1600" b="0" dirty="0"/>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𝐴𝑐𝑐𝑒𝑝𝑡𝑎𝑛𝑐𝑒</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𝑒𝑣𝑒𝑛𝑡𝑠</m:t>
                          </m:r>
                          <m:r>
                            <a:rPr lang="en-US" sz="1600" i="1">
                              <a:latin typeface="Cambria Math" panose="02040503050406030204" pitchFamily="18" charset="0"/>
                            </a:rPr>
                            <m:t> </m:t>
                          </m:r>
                          <m:r>
                            <a:rPr lang="en-US" sz="1600" i="1">
                              <a:latin typeface="Cambria Math" panose="02040503050406030204" pitchFamily="18" charset="0"/>
                            </a:rPr>
                            <m:t>𝑝𝑎𝑠𝑠𝑖𝑛𝑔</m:t>
                          </m:r>
                          <m:r>
                            <a:rPr lang="en-US" sz="1600" i="1">
                              <a:latin typeface="Cambria Math" panose="02040503050406030204" pitchFamily="18" charset="0"/>
                            </a:rPr>
                            <m:t> </m:t>
                          </m:r>
                          <m:r>
                            <a:rPr lang="en-US" sz="1600" i="1">
                              <a:latin typeface="Cambria Math" panose="02040503050406030204" pitchFamily="18" charset="0"/>
                            </a:rPr>
                            <m:t>𝑟𝑒𝑐𝑜</m:t>
                          </m:r>
                          <m:r>
                            <a:rPr lang="en-US" sz="1600" i="1">
                              <a:latin typeface="Cambria Math" panose="02040503050406030204" pitchFamily="18" charset="0"/>
                            </a:rPr>
                            <m:t> </m:t>
                          </m:r>
                          <m:r>
                            <a:rPr lang="en-US" sz="1600" i="1">
                              <a:latin typeface="Cambria Math" panose="02040503050406030204" pitchFamily="18" charset="0"/>
                            </a:rPr>
                            <m:t>𝑎𝑛𝑑</m:t>
                          </m:r>
                          <m:r>
                            <a:rPr lang="en-US" sz="1600" i="1">
                              <a:latin typeface="Cambria Math" panose="02040503050406030204" pitchFamily="18" charset="0"/>
                            </a:rPr>
                            <m:t> </m:t>
                          </m:r>
                          <m:r>
                            <a:rPr lang="en-US" sz="1600" i="1">
                              <a:latin typeface="Cambria Math" panose="02040503050406030204" pitchFamily="18" charset="0"/>
                            </a:rPr>
                            <m:t>𝑝𝑎𝑟𝑡𝑜𝑛</m:t>
                          </m:r>
                          <m:r>
                            <a:rPr lang="en-US" sz="1600" i="1">
                              <a:latin typeface="Cambria Math" panose="02040503050406030204" pitchFamily="18" charset="0"/>
                            </a:rPr>
                            <m:t> </m:t>
                          </m:r>
                          <m:r>
                            <a:rPr lang="en-US" sz="1600" b="0" i="1" smtClean="0">
                              <a:latin typeface="Cambria Math" panose="02040503050406030204" pitchFamily="18" charset="0"/>
                            </a:rPr>
                            <m:t>𝑠𝑒𝑙𝑒𝑐𝑡𝑖𝑜𝑛</m:t>
                          </m:r>
                        </m:num>
                        <m:den>
                          <m:r>
                            <a:rPr lang="en-US" sz="1600" i="1">
                              <a:latin typeface="Cambria Math" panose="02040503050406030204" pitchFamily="18" charset="0"/>
                            </a:rPr>
                            <m:t>#</m:t>
                          </m:r>
                          <m:r>
                            <a:rPr lang="en-US" sz="1600" i="1">
                              <a:latin typeface="Cambria Math" panose="02040503050406030204" pitchFamily="18" charset="0"/>
                            </a:rPr>
                            <m:t>𝑒𝑣𝑒𝑛𝑡𝑠𝑖𝑛𝑔</m:t>
                          </m:r>
                          <m:r>
                            <a:rPr lang="en-US" sz="1600" i="1">
                              <a:latin typeface="Cambria Math" panose="02040503050406030204" pitchFamily="18" charset="0"/>
                            </a:rPr>
                            <m:t> </m:t>
                          </m:r>
                          <m:r>
                            <a:rPr lang="en-US" sz="1600" i="1">
                              <a:latin typeface="Cambria Math" panose="02040503050406030204" pitchFamily="18" charset="0"/>
                            </a:rPr>
                            <m:t>𝑝𝑎𝑠𝑠</m:t>
                          </m:r>
                          <m:r>
                            <a:rPr lang="en-US" sz="1600" i="1">
                              <a:latin typeface="Cambria Math" panose="02040503050406030204" pitchFamily="18" charset="0"/>
                            </a:rPr>
                            <m:t> </m:t>
                          </m:r>
                          <m:r>
                            <a:rPr lang="en-US" sz="1600" i="1">
                              <a:latin typeface="Cambria Math" panose="02040503050406030204" pitchFamily="18" charset="0"/>
                            </a:rPr>
                            <m:t>𝑟𝑒𝑐𝑜</m:t>
                          </m:r>
                          <m:r>
                            <a:rPr lang="en-US" sz="1600" i="1">
                              <a:latin typeface="Cambria Math" panose="02040503050406030204" pitchFamily="18" charset="0"/>
                            </a:rPr>
                            <m:t> </m:t>
                          </m:r>
                          <m:r>
                            <a:rPr lang="en-US" sz="1600" b="0" i="1" smtClean="0">
                              <a:latin typeface="Cambria Math" panose="02040503050406030204" pitchFamily="18" charset="0"/>
                            </a:rPr>
                            <m:t>𝑠𝑒𝑙𝑒𝑐𝑡𝑖𝑜𝑛</m:t>
                          </m:r>
                          <m:r>
                            <a:rPr lang="en-US" sz="1600" i="1">
                              <a:latin typeface="Cambria Math" panose="02040503050406030204" pitchFamily="18" charset="0"/>
                            </a:rPr>
                            <m:t> </m:t>
                          </m:r>
                        </m:den>
                      </m:f>
                      <m:r>
                        <a:rPr lang="en-US" sz="1600" b="0" i="1" smtClean="0">
                          <a:latin typeface="Cambria Math" panose="02040503050406030204" pitchFamily="18" charset="0"/>
                        </a:rPr>
                        <m:t>(</m:t>
                      </m:r>
                      <m:r>
                        <a:rPr lang="en-US" sz="1600" b="0" i="1" smtClean="0">
                          <a:latin typeface="Cambria Math" panose="02040503050406030204" pitchFamily="18" charset="0"/>
                        </a:rPr>
                        <m:t>𝑣𝑠</m:t>
                      </m:r>
                      <m:r>
                        <a:rPr lang="en-US" sz="1600" b="0" i="1" smtClean="0">
                          <a:latin typeface="Cambria Math" panose="02040503050406030204" pitchFamily="18" charset="0"/>
                        </a:rPr>
                        <m:t> </m:t>
                      </m:r>
                      <m:r>
                        <a:rPr lang="en-US" sz="1600" b="0" i="1" smtClean="0">
                          <a:latin typeface="Cambria Math" panose="02040503050406030204" pitchFamily="18" charset="0"/>
                        </a:rPr>
                        <m:t>𝑅𝑒𝑐𝑜</m:t>
                      </m:r>
                      <m:r>
                        <a:rPr lang="en-US" sz="1600" b="0" i="1" smtClean="0">
                          <a:latin typeface="Cambria Math" panose="02040503050406030204" pitchFamily="18" charset="0"/>
                        </a:rPr>
                        <m:t>)</m:t>
                      </m:r>
                    </m:oMath>
                  </m:oMathPara>
                </a14:m>
                <a:endParaRPr lang="en-GB" sz="1600" dirty="0"/>
              </a:p>
              <a:p>
                <a:endParaRPr lang="en-GB" sz="1600" dirty="0"/>
              </a:p>
            </p:txBody>
          </p:sp>
        </mc:Choice>
        <mc:Fallback xmlns="">
          <p:sp>
            <p:nvSpPr>
              <p:cNvPr id="9" name="TextBox 8">
                <a:extLst>
                  <a:ext uri="{FF2B5EF4-FFF2-40B4-BE49-F238E27FC236}">
                    <a16:creationId xmlns:a16="http://schemas.microsoft.com/office/drawing/2014/main" id="{1E18E1B0-B553-604E-8B9C-EBAE78549A8F}"/>
                  </a:ext>
                </a:extLst>
              </p:cNvPr>
              <p:cNvSpPr txBox="1">
                <a:spLocks noRot="1" noChangeAspect="1" noMove="1" noResize="1" noEditPoints="1" noAdjustHandles="1" noChangeArrowheads="1" noChangeShapeType="1" noTextEdit="1"/>
              </p:cNvSpPr>
              <p:nvPr/>
            </p:nvSpPr>
            <p:spPr>
              <a:xfrm>
                <a:off x="5074975" y="1768378"/>
                <a:ext cx="7117025" cy="209865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9248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DA99A9-AF64-4C51-8102-AF6F038A1BFC}" type="datetime1">
              <a:rPr lang="en-US" smtClean="0"/>
              <a:t>11/10/19</a:t>
            </a:fld>
            <a:endParaRPr lang="en-US" dirty="0"/>
          </a:p>
        </p:txBody>
      </p:sp>
      <p:sp>
        <p:nvSpPr>
          <p:cNvPr id="3" name="Footer Placeholder 2"/>
          <p:cNvSpPr>
            <a:spLocks noGrp="1"/>
          </p:cNvSpPr>
          <p:nvPr>
            <p:ph type="ftr" sz="quarter" idx="11"/>
          </p:nvPr>
        </p:nvSpPr>
        <p:spPr/>
        <p:txBody>
          <a:bodyPr/>
          <a:lstStyle/>
          <a:p>
            <a:r>
              <a:rPr lang="fi-FI"/>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6</a:t>
            </a:fld>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Training Outputs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873" y="1634819"/>
            <a:ext cx="3987165" cy="2940368"/>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905" y="1628628"/>
            <a:ext cx="3987165" cy="294703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3" y="1634819"/>
            <a:ext cx="3987165" cy="2940368"/>
          </a:xfrm>
          <a:prstGeom prst="rect">
            <a:avLst/>
          </a:prstGeom>
        </p:spPr>
      </p:pic>
      <p:sp>
        <p:nvSpPr>
          <p:cNvPr id="11" name="TextBox 10"/>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2" name="TextBox 11"/>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3" name="TextBox 12"/>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Tree>
    <p:extLst>
      <p:ext uri="{BB962C8B-B14F-4D97-AF65-F5344CB8AC3E}">
        <p14:creationId xmlns:p14="http://schemas.microsoft.com/office/powerpoint/2010/main" val="3459124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Efficiency and Acceptance for </a:t>
            </a:r>
            <a:r>
              <a:rPr lang="en-US" sz="2800" u="sng" dirty="0">
                <a:solidFill>
                  <a:srgbClr val="00B0F0"/>
                </a:solidFill>
              </a:rPr>
              <a:t>2016</a:t>
            </a:r>
            <a:r>
              <a:rPr lang="en-US" sz="2800" u="sng" dirty="0"/>
              <a:t>,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and previous 2016 analysis</a:t>
            </a:r>
          </a:p>
        </p:txBody>
      </p:sp>
      <p:pic>
        <p:nvPicPr>
          <p:cNvPr id="5" name="Picture 4">
            <a:extLst>
              <a:ext uri="{FF2B5EF4-FFF2-40B4-BE49-F238E27FC236}">
                <a16:creationId xmlns:a16="http://schemas.microsoft.com/office/drawing/2014/main" id="{E1052F2D-D854-F44C-9D4E-97B06A483B89}"/>
              </a:ext>
            </a:extLst>
          </p:cNvPr>
          <p:cNvPicPr>
            <a:picLocks noChangeAspect="1"/>
          </p:cNvPicPr>
          <p:nvPr/>
        </p:nvPicPr>
        <p:blipFill>
          <a:blip r:embed="rId2"/>
          <a:stretch>
            <a:fillRect/>
          </a:stretch>
        </p:blipFill>
        <p:spPr>
          <a:xfrm rot="5400000">
            <a:off x="651715" y="271559"/>
            <a:ext cx="5041265" cy="6120765"/>
          </a:xfrm>
          <a:prstGeom prst="rect">
            <a:avLst/>
          </a:prstGeom>
        </p:spPr>
      </p:pic>
      <p:pic>
        <p:nvPicPr>
          <p:cNvPr id="8" name="Picture 7">
            <a:extLst>
              <a:ext uri="{FF2B5EF4-FFF2-40B4-BE49-F238E27FC236}">
                <a16:creationId xmlns:a16="http://schemas.microsoft.com/office/drawing/2014/main" id="{5FE8AF75-6D02-614A-88CC-E7A5839A23C7}"/>
              </a:ext>
            </a:extLst>
          </p:cNvPr>
          <p:cNvPicPr>
            <a:picLocks noChangeAspect="1"/>
          </p:cNvPicPr>
          <p:nvPr/>
        </p:nvPicPr>
        <p:blipFill>
          <a:blip r:embed="rId3"/>
          <a:stretch>
            <a:fillRect/>
          </a:stretch>
        </p:blipFill>
        <p:spPr>
          <a:xfrm rot="5400000">
            <a:off x="6592886" y="271559"/>
            <a:ext cx="5041265" cy="6120765"/>
          </a:xfrm>
          <a:prstGeom prst="rect">
            <a:avLst/>
          </a:prstGeom>
        </p:spPr>
      </p:pic>
    </p:spTree>
    <p:extLst>
      <p:ext uri="{BB962C8B-B14F-4D97-AF65-F5344CB8AC3E}">
        <p14:creationId xmlns:p14="http://schemas.microsoft.com/office/powerpoint/2010/main" val="100950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efficiency in eta, </a:t>
            </a:r>
            <a:r>
              <a:rPr lang="en-US" sz="2600" u="sng" dirty="0" err="1"/>
              <a:t>pT</a:t>
            </a:r>
            <a:r>
              <a:rPr lang="en-US" sz="2600" u="sng" baseline="-25000" dirty="0" err="1"/>
              <a:t>subJet</a:t>
            </a:r>
            <a:r>
              <a:rPr lang="en-US" sz="2600" u="sng" dirty="0"/>
              <a:t> phase space</a:t>
            </a:r>
            <a:endParaRPr lang="en-GB" sz="2600" u="sng" baseline="-25000"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 I. Papakrivopoulos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2345436" y="963667"/>
            <a:ext cx="1285875" cy="369332"/>
          </a:xfrm>
          <a:prstGeom prst="rect">
            <a:avLst/>
          </a:prstGeom>
          <a:noFill/>
        </p:spPr>
        <p:txBody>
          <a:bodyPr wrap="square" rtlCol="0">
            <a:spAutoFit/>
          </a:bodyPr>
          <a:lstStyle/>
          <a:p>
            <a:pPr algn="ctr"/>
            <a:r>
              <a:rPr lang="en-US" dirty="0">
                <a:solidFill>
                  <a:srgbClr val="00B0F0"/>
                </a:solidFill>
              </a:rPr>
              <a:t>2016</a:t>
            </a:r>
          </a:p>
        </p:txBody>
      </p:sp>
      <p:sp>
        <p:nvSpPr>
          <p:cNvPr id="14" name="TextBox 13">
            <a:extLst>
              <a:ext uri="{FF2B5EF4-FFF2-40B4-BE49-F238E27FC236}">
                <a16:creationId xmlns:a16="http://schemas.microsoft.com/office/drawing/2014/main" id="{682143B9-A176-A34D-BC03-E3AB239735AE}"/>
              </a:ext>
            </a:extLst>
          </p:cNvPr>
          <p:cNvSpPr txBox="1"/>
          <p:nvPr/>
        </p:nvSpPr>
        <p:spPr>
          <a:xfrm>
            <a:off x="8560691" y="940052"/>
            <a:ext cx="1285875" cy="369332"/>
          </a:xfrm>
          <a:prstGeom prst="rect">
            <a:avLst/>
          </a:prstGeom>
          <a:noFill/>
        </p:spPr>
        <p:txBody>
          <a:bodyPr wrap="square" rtlCol="0">
            <a:spAutoFit/>
          </a:bodyPr>
          <a:lstStyle/>
          <a:p>
            <a:pPr algn="ctr"/>
            <a:r>
              <a:rPr lang="en-US" dirty="0">
                <a:solidFill>
                  <a:srgbClr val="FF0000"/>
                </a:solidFill>
              </a:rPr>
              <a:t>2017</a:t>
            </a:r>
          </a:p>
        </p:txBody>
      </p:sp>
      <p:pic>
        <p:nvPicPr>
          <p:cNvPr id="8" name="Picture 7">
            <a:extLst>
              <a:ext uri="{FF2B5EF4-FFF2-40B4-BE49-F238E27FC236}">
                <a16:creationId xmlns:a16="http://schemas.microsoft.com/office/drawing/2014/main" id="{7FDB4AD0-99D6-EE4C-83D1-5876503CE1DD}"/>
              </a:ext>
            </a:extLst>
          </p:cNvPr>
          <p:cNvPicPr>
            <a:picLocks noChangeAspect="1"/>
          </p:cNvPicPr>
          <p:nvPr/>
        </p:nvPicPr>
        <p:blipFill>
          <a:blip r:embed="rId2"/>
          <a:stretch>
            <a:fillRect/>
          </a:stretch>
        </p:blipFill>
        <p:spPr>
          <a:xfrm rot="5400000">
            <a:off x="832740" y="718694"/>
            <a:ext cx="4311269" cy="5976747"/>
          </a:xfrm>
          <a:prstGeom prst="rect">
            <a:avLst/>
          </a:prstGeom>
        </p:spPr>
      </p:pic>
      <p:pic>
        <p:nvPicPr>
          <p:cNvPr id="13" name="Picture 12">
            <a:extLst>
              <a:ext uri="{FF2B5EF4-FFF2-40B4-BE49-F238E27FC236}">
                <a16:creationId xmlns:a16="http://schemas.microsoft.com/office/drawing/2014/main" id="{D7166AC1-B812-C644-9532-22321B900954}"/>
              </a:ext>
            </a:extLst>
          </p:cNvPr>
          <p:cNvPicPr>
            <a:picLocks noChangeAspect="1"/>
          </p:cNvPicPr>
          <p:nvPr/>
        </p:nvPicPr>
        <p:blipFill>
          <a:blip r:embed="rId3"/>
          <a:stretch>
            <a:fillRect/>
          </a:stretch>
        </p:blipFill>
        <p:spPr>
          <a:xfrm rot="5400000">
            <a:off x="7047992" y="718694"/>
            <a:ext cx="4311269" cy="5976747"/>
          </a:xfrm>
          <a:prstGeom prst="rect">
            <a:avLst/>
          </a:prstGeom>
        </p:spPr>
      </p:pic>
      <p:sp>
        <p:nvSpPr>
          <p:cNvPr id="10" name="Rectangle 9">
            <a:extLst>
              <a:ext uri="{FF2B5EF4-FFF2-40B4-BE49-F238E27FC236}">
                <a16:creationId xmlns:a16="http://schemas.microsoft.com/office/drawing/2014/main" id="{0CC099F3-EAF5-9441-BB74-5A09EDD8492E}"/>
              </a:ext>
            </a:extLst>
          </p:cNvPr>
          <p:cNvSpPr/>
          <p:nvPr/>
        </p:nvSpPr>
        <p:spPr>
          <a:xfrm>
            <a:off x="54592" y="1379838"/>
            <a:ext cx="6027759" cy="4693416"/>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741D09-6FBE-7945-9A24-184189AE3243}"/>
              </a:ext>
            </a:extLst>
          </p:cNvPr>
          <p:cNvSpPr/>
          <p:nvPr/>
        </p:nvSpPr>
        <p:spPr>
          <a:xfrm>
            <a:off x="6160660" y="1381065"/>
            <a:ext cx="5976748" cy="469341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761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efficiency in eta, </a:t>
            </a:r>
            <a:r>
              <a:rPr lang="en-US" sz="2600" u="sng" dirty="0" err="1"/>
              <a:t>pT</a:t>
            </a:r>
            <a:r>
              <a:rPr lang="en-US" sz="2600" u="sng" baseline="-25000" dirty="0" err="1"/>
              <a:t>subJet</a:t>
            </a:r>
            <a:r>
              <a:rPr lang="en-US" sz="2600" u="sng" dirty="0"/>
              <a:t> phase space</a:t>
            </a:r>
            <a:endParaRPr lang="en-GB" sz="2600" u="sng" baseline="-25000"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 I. Papakrivopoulos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2405062" y="970322"/>
            <a:ext cx="1285875" cy="369332"/>
          </a:xfrm>
          <a:prstGeom prst="rect">
            <a:avLst/>
          </a:prstGeom>
          <a:noFill/>
        </p:spPr>
        <p:txBody>
          <a:bodyPr wrap="square" rtlCol="0">
            <a:spAutoFit/>
          </a:bodyPr>
          <a:lstStyle/>
          <a:p>
            <a:pPr algn="ctr"/>
            <a:r>
              <a:rPr lang="en-US" dirty="0">
                <a:solidFill>
                  <a:srgbClr val="00B050"/>
                </a:solidFill>
              </a:rPr>
              <a:t>2018</a:t>
            </a:r>
          </a:p>
        </p:txBody>
      </p:sp>
      <p:sp>
        <p:nvSpPr>
          <p:cNvPr id="14" name="TextBox 13">
            <a:extLst>
              <a:ext uri="{FF2B5EF4-FFF2-40B4-BE49-F238E27FC236}">
                <a16:creationId xmlns:a16="http://schemas.microsoft.com/office/drawing/2014/main" id="{682143B9-A176-A34D-BC03-E3AB239735AE}"/>
              </a:ext>
            </a:extLst>
          </p:cNvPr>
          <p:cNvSpPr txBox="1"/>
          <p:nvPr/>
        </p:nvSpPr>
        <p:spPr>
          <a:xfrm>
            <a:off x="8560688" y="942203"/>
            <a:ext cx="1285875" cy="369332"/>
          </a:xfrm>
          <a:prstGeom prst="rect">
            <a:avLst/>
          </a:prstGeom>
          <a:noFill/>
        </p:spPr>
        <p:txBody>
          <a:bodyPr wrap="square" rtlCol="0">
            <a:spAutoFit/>
          </a:bodyPr>
          <a:lstStyle/>
          <a:p>
            <a:pPr algn="ctr"/>
            <a:r>
              <a:rPr lang="en-US" dirty="0">
                <a:solidFill>
                  <a:srgbClr val="FF0000"/>
                </a:solidFill>
              </a:rPr>
              <a:t>2016</a:t>
            </a:r>
          </a:p>
        </p:txBody>
      </p:sp>
      <p:pic>
        <p:nvPicPr>
          <p:cNvPr id="13" name="Picture 12">
            <a:extLst>
              <a:ext uri="{FF2B5EF4-FFF2-40B4-BE49-F238E27FC236}">
                <a16:creationId xmlns:a16="http://schemas.microsoft.com/office/drawing/2014/main" id="{D7166AC1-B812-C644-9532-22321B900954}"/>
              </a:ext>
            </a:extLst>
          </p:cNvPr>
          <p:cNvPicPr>
            <a:picLocks noChangeAspect="1"/>
          </p:cNvPicPr>
          <p:nvPr/>
        </p:nvPicPr>
        <p:blipFill>
          <a:blip r:embed="rId2"/>
          <a:stretch>
            <a:fillRect/>
          </a:stretch>
        </p:blipFill>
        <p:spPr>
          <a:xfrm rot="5400000">
            <a:off x="7034344" y="718694"/>
            <a:ext cx="4311269" cy="5976747"/>
          </a:xfrm>
          <a:prstGeom prst="rect">
            <a:avLst/>
          </a:prstGeom>
        </p:spPr>
      </p:pic>
      <p:pic>
        <p:nvPicPr>
          <p:cNvPr id="6" name="Picture 5">
            <a:extLst>
              <a:ext uri="{FF2B5EF4-FFF2-40B4-BE49-F238E27FC236}">
                <a16:creationId xmlns:a16="http://schemas.microsoft.com/office/drawing/2014/main" id="{2B25003D-F856-EC41-BFF6-8D2D2D838566}"/>
              </a:ext>
            </a:extLst>
          </p:cNvPr>
          <p:cNvPicPr>
            <a:picLocks noChangeAspect="1"/>
          </p:cNvPicPr>
          <p:nvPr/>
        </p:nvPicPr>
        <p:blipFill>
          <a:blip r:embed="rId3"/>
          <a:stretch>
            <a:fillRect/>
          </a:stretch>
        </p:blipFill>
        <p:spPr>
          <a:xfrm rot="5400000">
            <a:off x="951992" y="718694"/>
            <a:ext cx="4311269" cy="5976747"/>
          </a:xfrm>
          <a:prstGeom prst="rect">
            <a:avLst/>
          </a:prstGeom>
        </p:spPr>
      </p:pic>
      <p:sp>
        <p:nvSpPr>
          <p:cNvPr id="15" name="Rectangle 14">
            <a:extLst>
              <a:ext uri="{FF2B5EF4-FFF2-40B4-BE49-F238E27FC236}">
                <a16:creationId xmlns:a16="http://schemas.microsoft.com/office/drawing/2014/main" id="{B3E695FB-8D81-AA42-B7AE-DA23EE5DBF16}"/>
              </a:ext>
            </a:extLst>
          </p:cNvPr>
          <p:cNvSpPr/>
          <p:nvPr/>
        </p:nvSpPr>
        <p:spPr>
          <a:xfrm>
            <a:off x="54592" y="1379838"/>
            <a:ext cx="6027759" cy="4693416"/>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7C5903D-3FCF-A646-857E-134E0CB9B609}"/>
              </a:ext>
            </a:extLst>
          </p:cNvPr>
          <p:cNvSpPr/>
          <p:nvPr/>
        </p:nvSpPr>
        <p:spPr>
          <a:xfrm>
            <a:off x="6160660" y="1381065"/>
            <a:ext cx="5976748" cy="469341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26792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TotalTime>
  <Words>2767</Words>
  <Application>Microsoft Macintosh PowerPoint</Application>
  <PresentationFormat>Widescreen</PresentationFormat>
  <Paragraphs>309</Paragraphs>
  <Slides>41</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Arial</vt:lpstr>
      <vt:lpstr>Calibri</vt:lpstr>
      <vt:lpstr>Calibri Light</vt:lpstr>
      <vt:lpstr>Cambria Math</vt:lpstr>
      <vt:lpstr>Menlo</vt:lpstr>
      <vt:lpstr>Retrospect</vt:lpstr>
      <vt:lpstr>Custom Design</vt:lpstr>
      <vt:lpstr> Status Report Mass Fit and bTagging Efficiency  (2016 and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Status report on Mass Fit (2017) and btagging efficiency (2017)</dc:title>
  <dc:creator>Microsoft Office User</dc:creator>
  <cp:lastModifiedBy>Microsoft Office User</cp:lastModifiedBy>
  <cp:revision>450</cp:revision>
  <dcterms:created xsi:type="dcterms:W3CDTF">2019-10-31T16:13:18Z</dcterms:created>
  <dcterms:modified xsi:type="dcterms:W3CDTF">2019-11-10T22:01:34Z</dcterms:modified>
</cp:coreProperties>
</file>